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80" r:id="rId3"/>
    <p:sldMasterId id="2147483689" r:id="rId4"/>
  </p:sldMasterIdLst>
  <p:notesMasterIdLst>
    <p:notesMasterId r:id="rId32"/>
  </p:notesMasterIdLst>
  <p:handoutMasterIdLst>
    <p:handoutMasterId r:id="rId33"/>
  </p:handoutMasterIdLst>
  <p:sldIdLst>
    <p:sldId id="339" r:id="rId5"/>
    <p:sldId id="621" r:id="rId6"/>
    <p:sldId id="604" r:id="rId7"/>
    <p:sldId id="610" r:id="rId8"/>
    <p:sldId id="266" r:id="rId9"/>
    <p:sldId id="309" r:id="rId10"/>
    <p:sldId id="505" r:id="rId11"/>
    <p:sldId id="305" r:id="rId12"/>
    <p:sldId id="611" r:id="rId13"/>
    <p:sldId id="514" r:id="rId14"/>
    <p:sldId id="302" r:id="rId15"/>
    <p:sldId id="506" r:id="rId16"/>
    <p:sldId id="507" r:id="rId17"/>
    <p:sldId id="510" r:id="rId18"/>
    <p:sldId id="508" r:id="rId19"/>
    <p:sldId id="511" r:id="rId20"/>
    <p:sldId id="617" r:id="rId21"/>
    <p:sldId id="615" r:id="rId22"/>
    <p:sldId id="614" r:id="rId23"/>
    <p:sldId id="509" r:id="rId24"/>
    <p:sldId id="512" r:id="rId25"/>
    <p:sldId id="513" r:id="rId26"/>
    <p:sldId id="618" r:id="rId27"/>
    <p:sldId id="619" r:id="rId28"/>
    <p:sldId id="612" r:id="rId29"/>
    <p:sldId id="613" r:id="rId30"/>
    <p:sldId id="616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Thurau-Gra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1EB"/>
    <a:srgbClr val="330EBA"/>
    <a:srgbClr val="3B10DA"/>
    <a:srgbClr val="2A13D7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/>
    <p:restoredTop sz="91941" autoAdjust="0"/>
  </p:normalViewPr>
  <p:slideViewPr>
    <p:cSldViewPr>
      <p:cViewPr varScale="1">
        <p:scale>
          <a:sx n="101" d="100"/>
          <a:sy n="101" d="100"/>
        </p:scale>
        <p:origin x="2296" y="184"/>
      </p:cViewPr>
      <p:guideLst>
        <p:guide orient="horz" pos="1536"/>
        <p:guide pos="2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89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/>
                <a:cs typeface="+mn-cs"/>
              </a:defRPr>
            </a:lvl1pPr>
          </a:lstStyle>
          <a:p>
            <a:pPr>
              <a:defRPr/>
            </a:pPr>
            <a:fld id="{B2708827-8224-48B3-8E58-9D633E5E0313}" type="datetimeFigureOut">
              <a:rPr lang="en-US"/>
              <a:pPr>
                <a:defRPr/>
              </a:pPr>
              <a:t>6/16/21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/>
                <a:cs typeface="+mn-cs"/>
              </a:defRPr>
            </a:lvl1pPr>
          </a:lstStyle>
          <a:p>
            <a:pPr>
              <a:defRPr/>
            </a:pPr>
            <a:fld id="{37019367-7DA9-4655-9DE5-ECD488F98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3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/>
                <a:cs typeface="+mn-cs"/>
              </a:defRPr>
            </a:lvl1pPr>
          </a:lstStyle>
          <a:p>
            <a:pPr>
              <a:defRPr/>
            </a:pPr>
            <a:fld id="{E129B5D7-CEEC-49DE-A3A3-8964B0B41F30}" type="datetimeFigureOut">
              <a:rPr lang="en-US"/>
              <a:pPr>
                <a:defRPr/>
              </a:pPr>
              <a:t>6/16/21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/>
                <a:cs typeface="+mn-cs"/>
              </a:defRPr>
            </a:lvl1pPr>
          </a:lstStyle>
          <a:p>
            <a:pPr>
              <a:defRPr/>
            </a:pPr>
            <a:fld id="{3D925C07-5C36-4200-9671-68F56D7FB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baseline="0" dirty="0"/>
              <a:t> –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/>
              <a:t>you’ve learned how the teen brain reacts differently than an adult’s brain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/>
              <a:t>You’ve learned that mental illness and trauma can dramatically affect how kids respond to figures of authority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/>
              <a:t>You’ve learned how the environment a kid grows up in can have a big impact on that kid</a:t>
            </a:r>
          </a:p>
          <a:p>
            <a:pPr marL="174708" indent="-174708">
              <a:buFont typeface="Arial" charset="0"/>
              <a:buChar char="•"/>
            </a:pPr>
            <a:endParaRPr lang="en-US" baseline="0" dirty="0"/>
          </a:p>
          <a:p>
            <a:pPr marL="174708" indent="-174708">
              <a:buFont typeface="Arial" charset="0"/>
              <a:buChar char="•"/>
            </a:pPr>
            <a:r>
              <a:rPr lang="en-US" baseline="0" dirty="0"/>
              <a:t>At the end of the day, however, you are in a job that requires you to assert your authority…</a:t>
            </a:r>
          </a:p>
          <a:p>
            <a:pPr marL="174708" indent="-174708">
              <a:buFont typeface="Arial" charset="0"/>
              <a:buChar char="•"/>
            </a:pPr>
            <a:endParaRPr lang="en-US" baseline="0" dirty="0"/>
          </a:p>
          <a:p>
            <a:pPr marL="174708" indent="-174708">
              <a:buFont typeface="Arial" charset="0"/>
              <a:buChar char="•"/>
            </a:pPr>
            <a:r>
              <a:rPr lang="en-US" baseline="0" dirty="0"/>
              <a:t>Let’s look at some ideas that can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25C07-5C36-4200-9671-68F56D7FB28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9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who Strategies for Youth is.</a:t>
            </a:r>
          </a:p>
          <a:p>
            <a:endParaRPr lang="en-US" dirty="0"/>
          </a:p>
          <a:p>
            <a:r>
              <a:rPr lang="en-US" dirty="0"/>
              <a:t>A non profit that has been around for over 10 years, has taught this curriculum to thousands of law enforcement officers in over 20 states.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Strategies for Youth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08533-38BA-4D26-A10E-DE03935657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2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Perceive, process and respond differently. 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Key point: teens are difficult by nature and this training will give you some information you need to avoid escalation and de-escalate interactions with youth.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C01FA-1540-45C9-AFF0-41E931D69E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2017 Strategies for Youth All Rights Reserved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4F879E-0BB3-4FD1-B16C-DDA6FD21456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5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Ask the question “how are we trained to the class” and let it turn into a conversation, then present the bullet points</a:t>
            </a:r>
          </a:p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The academy teaches you to deal with issues in a transactional</a:t>
            </a:r>
            <a:r>
              <a:rPr lang="en-US" baseline="0" dirty="0">
                <a:latin typeface="Arial" charset="0"/>
              </a:rPr>
              <a:t> and efficient manner.</a:t>
            </a:r>
          </a:p>
          <a:p>
            <a:pPr>
              <a:spcBef>
                <a:spcPct val="0"/>
              </a:spcBef>
            </a:pPr>
            <a:endParaRPr lang="en-US" baseline="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baseline="0" dirty="0">
                <a:latin typeface="Arial" charset="0"/>
              </a:rPr>
              <a:t>When you go to a domestic violence call you’re not initially concerned with the fact that dad has been unemployed for 6 months and the car needs new tires and the baby is out of diapers…  you are focused on stopping harm if it is happening and resolving the problem.</a:t>
            </a:r>
          </a:p>
          <a:p>
            <a:pPr>
              <a:spcBef>
                <a:spcPct val="0"/>
              </a:spcBef>
            </a:pPr>
            <a:endParaRPr lang="en-US" baseline="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baseline="0" dirty="0">
                <a:latin typeface="Arial" charset="0"/>
              </a:rPr>
              <a:t>You go where dispatch tells you to… joke with the students about getting a call and responding “Um, dispatch – I’m just not feeling it today. Send someone else.”</a:t>
            </a:r>
          </a:p>
          <a:p>
            <a:pPr>
              <a:spcBef>
                <a:spcPct val="0"/>
              </a:spcBef>
            </a:pPr>
            <a:endParaRPr lang="en-US" baseline="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baseline="0" dirty="0">
                <a:latin typeface="Arial" charset="0"/>
              </a:rPr>
              <a:t>Finally, you are going into calls with an awareness that the public doesn’t have – you have to anticipate the unexpected and rarely do people “accidentally” break the law! </a:t>
            </a:r>
            <a:endParaRPr lang="en-US" dirty="0">
              <a:latin typeface="Arial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4F879E-0BB3-4FD1-B16C-DDA6FD21456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3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25C07-5C36-4200-9671-68F56D7FB2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6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CAN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25C07-5C36-4200-9671-68F56D7FB2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0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 youth’s fear/anxiety</a:t>
            </a:r>
          </a:p>
          <a:p>
            <a:r>
              <a:rPr lang="en-US" dirty="0"/>
              <a:t>Be willing to ask “why”</a:t>
            </a:r>
          </a:p>
          <a:p>
            <a:endParaRPr lang="en-US" dirty="0"/>
          </a:p>
          <a:p>
            <a:r>
              <a:rPr lang="en-US" dirty="0"/>
              <a:t>Recognize that most calls for service are not criminal – family, relationship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25C07-5C36-4200-9671-68F56D7FB2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0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making call for service may be the escalated one and have their own agenda.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25C07-5C36-4200-9671-68F56D7FB28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34321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68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84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90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84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040188" cy="4572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09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041775" cy="3230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66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84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579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55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191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34321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335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6019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Strategies for Youth,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227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035152-0104-425D-96E7-34FECD12C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24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84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9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84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040188" cy="4572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09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041775" cy="3230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26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84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880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505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2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34321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509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797175"/>
            <a:ext cx="64770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419600"/>
            <a:ext cx="64770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4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84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84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040188" cy="4572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09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041775" cy="3230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84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67813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027" name="Picture 1" descr="sfy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3746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SFY_kid_police_illus_blk.gi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7826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4349F-5E9D-4641-AC5D-9BFA763C3CD6}"/>
              </a:ext>
            </a:extLst>
          </p:cNvPr>
          <p:cNvSpPr txBox="1"/>
          <p:nvPr userDrawn="1"/>
        </p:nvSpPr>
        <p:spPr>
          <a:xfrm>
            <a:off x="104418" y="6566424"/>
            <a:ext cx="45822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2021 Strategies for Youth, Inc.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9" r:id="rId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77000"/>
            <a:ext cx="9167813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2021 Strategies for Youth, Inc. All Rights Reserved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198" name="Picture 8" descr="sfy-logo-colo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0363"/>
            <a:ext cx="2971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77000"/>
            <a:ext cx="9167813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2021 Strategies for Youth, Inc. All Rights Reserved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198" name="Picture 8" descr="sfy-logo-colo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0363"/>
            <a:ext cx="2971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9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77000"/>
            <a:ext cx="9167813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2021 Strategies for Youth, Inc. All Rights Reserved</a:t>
            </a:r>
            <a:endParaRPr lang="en-US" dirty="0">
              <a:latin typeface="Arial"/>
            </a:endParaRPr>
          </a:p>
        </p:txBody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174" name="Picture 8" descr="sfy-logo-color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0363"/>
            <a:ext cx="2971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15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295400" y="1536174"/>
            <a:ext cx="701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SFY Recommendations for MA P.O.S.T. De-Escalation Guidance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June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3E8B-4D6A-42F7-8CE7-3F92A912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Youth Responses to Officers: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5CCA-7F46-4D18-AFAB-CB00CC9A08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Expectations of officers’ treatment inform youths’ response</a:t>
            </a:r>
          </a:p>
          <a:p>
            <a:r>
              <a:rPr lang="en-US" dirty="0"/>
              <a:t>Increased sense of powerless leads to:</a:t>
            </a:r>
          </a:p>
          <a:p>
            <a:pPr lvl="1"/>
            <a:r>
              <a:rPr lang="en-US" dirty="0"/>
              <a:t>Defensiveness</a:t>
            </a:r>
          </a:p>
          <a:p>
            <a:pPr lvl="1"/>
            <a:r>
              <a:rPr lang="en-US" dirty="0"/>
              <a:t>Flight</a:t>
            </a:r>
          </a:p>
          <a:p>
            <a:pPr lvl="1"/>
            <a:r>
              <a:rPr lang="en-US" dirty="0"/>
              <a:t>Fight	</a:t>
            </a:r>
          </a:p>
        </p:txBody>
      </p:sp>
      <p:pic>
        <p:nvPicPr>
          <p:cNvPr id="6" name="Content Placeholder 5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902E00DD-07E6-914B-8843-3C7DA2C9BA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743200"/>
            <a:ext cx="3657600" cy="2590800"/>
          </a:xfrm>
        </p:spPr>
      </p:pic>
    </p:spTree>
    <p:extLst>
      <p:ext uri="{BB962C8B-B14F-4D97-AF65-F5344CB8AC3E}">
        <p14:creationId xmlns:p14="http://schemas.microsoft.com/office/powerpoint/2010/main" val="16603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47800" y="1981200"/>
            <a:ext cx="556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Best Tactics for Interactions with Youth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CBDBAD-7390-472F-843C-91EE4BDF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you can de-escalate</a:t>
            </a:r>
            <a:r>
              <a:rPr lang="en-US" dirty="0"/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3C410-230C-46AB-A986-9891E25E3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018799" cy="39163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What is escalated?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The youth?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You?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The situation?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71C24-E5D7-4E14-8A92-A005EDBCE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78227"/>
            <a:ext cx="2289132" cy="271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8F016-7582-4504-97AD-AA0786E23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734" y="3451964"/>
            <a:ext cx="2812797" cy="260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E1262C-D11B-4EC4-8933-E908849500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995" y="4038600"/>
            <a:ext cx="2416479" cy="248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42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3891B5-5C5D-4F69-A6A6-2AAD9A505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78227"/>
            <a:ext cx="2289132" cy="271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A9372-075B-447E-8595-DE7B473CA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734" y="3451964"/>
            <a:ext cx="2812797" cy="260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952794-C35A-4685-8BF7-1C775F9F19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995" y="4038600"/>
            <a:ext cx="2416479" cy="248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1AAD8-6AB6-4F67-A4B1-91D2D91570E7}"/>
              </a:ext>
            </a:extLst>
          </p:cNvPr>
          <p:cNvSpPr/>
          <p:nvPr/>
        </p:nvSpPr>
        <p:spPr>
          <a:xfrm>
            <a:off x="3505200" y="1778227"/>
            <a:ext cx="5626274" cy="469877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CBDBAD-7390-472F-843C-91EE4BDF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you can de-escalate</a:t>
            </a:r>
            <a:r>
              <a:rPr lang="en-US" dirty="0"/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3C410-230C-46AB-A986-9891E25E33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What is escalated?</a:t>
            </a:r>
          </a:p>
          <a:p>
            <a:pPr lvl="1"/>
            <a:r>
              <a:rPr lang="en-US" sz="3600" b="1" dirty="0"/>
              <a:t>The youth?</a:t>
            </a:r>
          </a:p>
          <a:p>
            <a:pPr lvl="1"/>
            <a:r>
              <a:rPr lang="en-US" sz="3600" dirty="0"/>
              <a:t>You?</a:t>
            </a:r>
          </a:p>
          <a:p>
            <a:pPr lvl="1"/>
            <a:r>
              <a:rPr lang="en-US" sz="3600" dirty="0"/>
              <a:t>The situation?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D0561A-CC4B-4510-9895-24FD2786F4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/>
              <a:t>Why</a:t>
            </a:r>
            <a:r>
              <a:rPr lang="en-US" i="1" dirty="0"/>
              <a:t> is the youth experiencing an escalated response and what can you do to reduce it?</a:t>
            </a:r>
          </a:p>
        </p:txBody>
      </p:sp>
    </p:spTree>
    <p:extLst>
      <p:ext uri="{BB962C8B-B14F-4D97-AF65-F5344CB8AC3E}">
        <p14:creationId xmlns:p14="http://schemas.microsoft.com/office/powerpoint/2010/main" val="3149925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26DC0C-CFDA-40EF-98F9-01C06AA0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Priority: Show Care &amp; Concern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CD023B-9E9B-425D-A73A-69D527F85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Assess youth’s condition (high, in crisis, abused, lacking options, etc.)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Look for cognitive and/or mental health 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Consider potential trauma exposure and youths’ responses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Identify external sources of agitation</a:t>
            </a:r>
          </a:p>
        </p:txBody>
      </p:sp>
    </p:spTree>
    <p:extLst>
      <p:ext uri="{BB962C8B-B14F-4D97-AF65-F5344CB8AC3E}">
        <p14:creationId xmlns:p14="http://schemas.microsoft.com/office/powerpoint/2010/main" val="338693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3891B5-5C5D-4F69-A6A6-2AAD9A505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78227"/>
            <a:ext cx="2289132" cy="271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A9372-075B-447E-8595-DE7B473CA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734" y="3451964"/>
            <a:ext cx="2812797" cy="260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952794-C35A-4685-8BF7-1C775F9F19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995" y="4038600"/>
            <a:ext cx="2416479" cy="248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1AAD8-6AB6-4F67-A4B1-91D2D91570E7}"/>
              </a:ext>
            </a:extLst>
          </p:cNvPr>
          <p:cNvSpPr/>
          <p:nvPr/>
        </p:nvSpPr>
        <p:spPr>
          <a:xfrm>
            <a:off x="3505200" y="1778227"/>
            <a:ext cx="5626274" cy="469877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CBDBAD-7390-472F-843C-91EE4BDF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you can de-escalate</a:t>
            </a:r>
            <a:r>
              <a:rPr lang="en-US" dirty="0"/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3C410-230C-46AB-A986-9891E25E33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What is escalated?</a:t>
            </a:r>
          </a:p>
          <a:p>
            <a:pPr lvl="1"/>
            <a:r>
              <a:rPr lang="en-US" sz="3600" dirty="0"/>
              <a:t>The youth?</a:t>
            </a:r>
          </a:p>
          <a:p>
            <a:pPr lvl="1"/>
            <a:r>
              <a:rPr lang="en-US" sz="3600" b="1" dirty="0"/>
              <a:t>You?</a:t>
            </a:r>
          </a:p>
          <a:p>
            <a:pPr lvl="1"/>
            <a:r>
              <a:rPr lang="en-US" sz="3600" dirty="0"/>
              <a:t>The situation?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D0561A-CC4B-4510-9895-24FD2786F4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How does your</a:t>
            </a:r>
          </a:p>
          <a:p>
            <a:pPr marL="0" indent="0" algn="ctr">
              <a:buNone/>
            </a:pPr>
            <a:r>
              <a:rPr lang="en-US" i="1" dirty="0"/>
              <a:t>Behavior</a:t>
            </a:r>
          </a:p>
          <a:p>
            <a:pPr marL="0" indent="0" algn="ctr">
              <a:buNone/>
            </a:pPr>
            <a:r>
              <a:rPr lang="en-US" i="1" dirty="0"/>
              <a:t>Language</a:t>
            </a:r>
          </a:p>
          <a:p>
            <a:pPr marL="0" indent="0" algn="ctr">
              <a:buNone/>
            </a:pPr>
            <a:r>
              <a:rPr lang="en-US" i="1" dirty="0"/>
              <a:t>&amp; Timing</a:t>
            </a:r>
          </a:p>
          <a:p>
            <a:pPr marL="0" indent="0" algn="ctr">
              <a:buNone/>
            </a:pPr>
            <a:r>
              <a:rPr lang="en-US" i="1" dirty="0"/>
              <a:t>Affect the youth’s perception of the encounter?</a:t>
            </a:r>
          </a:p>
        </p:txBody>
      </p:sp>
    </p:spTree>
    <p:extLst>
      <p:ext uri="{BB962C8B-B14F-4D97-AF65-F5344CB8AC3E}">
        <p14:creationId xmlns:p14="http://schemas.microsoft.com/office/powerpoint/2010/main" val="340637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26DC0C-CFDA-40EF-98F9-01C06AA0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Priority: </a:t>
            </a:r>
            <a:br>
              <a:rPr lang="en-US" b="1" dirty="0"/>
            </a:br>
            <a:r>
              <a:rPr lang="en-US" b="1" dirty="0"/>
              <a:t>Role as Neutral Problem-Solver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75023C8-F91E-3944-BAD1-E1C0EB7BD8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229600" cy="3911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CD023B-9E9B-425D-A73A-69D527F8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7772400" cy="4449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Emphasis on non-custodial response, trouble-shooting, conflict resolution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Neutral Approach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Consider the Source of Reason for Encounter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/>
              <a:t>Call for service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/>
              <a:t>Patrol Observation</a:t>
            </a:r>
          </a:p>
        </p:txBody>
      </p:sp>
    </p:spTree>
    <p:extLst>
      <p:ext uri="{BB962C8B-B14F-4D97-AF65-F5344CB8AC3E}">
        <p14:creationId xmlns:p14="http://schemas.microsoft.com/office/powerpoint/2010/main" val="172743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71E84-03FF-5A43-B6F3-EC4EF9C8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Priority: Problem Solver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33FAE0-D94B-6A43-B40E-F55B78FC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Behaviors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Reduce Sense of Threat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Confirm non-aggressive posture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Be aware of non-verbal communication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Consider perception of threat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 How will inviting back-up affect the situation?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/>
              <a:t>Other adults available to support effort?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8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101B4-2406-B44B-8B83-8B66FE11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Priority: Problem Solver Cont’d.</a:t>
            </a:r>
          </a:p>
        </p:txBody>
      </p:sp>
      <p:pic>
        <p:nvPicPr>
          <p:cNvPr id="3" name="Picture 2" descr="A silhouette of a person and person&#10;&#10;Description automatically generated with medium confidence">
            <a:extLst>
              <a:ext uri="{FF2B5EF4-FFF2-40B4-BE49-F238E27FC236}">
                <a16:creationId xmlns:a16="http://schemas.microsoft.com/office/drawing/2014/main" id="{B0170479-EEDF-A14B-8031-705D975074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38003"/>
            <a:ext cx="7696200" cy="488816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261836-5195-3048-BA21-220978430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Language: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Answer ”why”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Be an active listener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Language – express concern,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Clarify options: situation/alternatives/consequences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Expect 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Avoid threats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8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A97C05-208C-3D4E-86C7-B0FA52CD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84238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Priority: Problem-Solver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0C624B-DEAF-7E44-8BA9-6DB0839BA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Timing</a:t>
            </a:r>
            <a:r>
              <a:rPr lang="en-US" sz="3200" dirty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/>
              <a:t>Slow is fast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/>
              <a:t>Kids process information/situations at different speeds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/>
              <a:t>Speed leads to transactional response and increased sense of powerlessness among youth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33546-EEA3-4577-BB58-41977C90E2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00" y="2895600"/>
            <a:ext cx="4377156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39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250"/>
          <a:stretch/>
        </p:blipFill>
        <p:spPr>
          <a:xfrm>
            <a:off x="1" y="990601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548639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38200" y="1219200"/>
            <a:ext cx="7391400" cy="762000"/>
          </a:xfrm>
        </p:spPr>
        <p:txBody>
          <a:bodyPr/>
          <a:lstStyle/>
          <a:p>
            <a:r>
              <a:rPr lang="en-US" b="1" dirty="0"/>
              <a:t>Strategies for Youth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990600" y="2209800"/>
            <a:ext cx="7620000" cy="39163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	</a:t>
            </a:r>
          </a:p>
          <a:p>
            <a:pPr algn="ctr">
              <a:buNone/>
            </a:pPr>
            <a:r>
              <a:rPr lang="en-US" dirty="0"/>
              <a:t>A national, nonprofit policy and training organization dedicated to</a:t>
            </a:r>
          </a:p>
          <a:p>
            <a:pPr algn="ctr">
              <a:buNone/>
            </a:pPr>
            <a:r>
              <a:rPr lang="en-US" dirty="0"/>
              <a:t> improving police/youth interactions</a:t>
            </a:r>
          </a:p>
          <a:p>
            <a:pPr algn="ctr">
              <a:buNone/>
            </a:pPr>
            <a:r>
              <a:rPr lang="en-US" dirty="0"/>
              <a:t>and </a:t>
            </a:r>
          </a:p>
          <a:p>
            <a:pPr algn="ctr">
              <a:buNone/>
            </a:pPr>
            <a:r>
              <a:rPr lang="en-US" dirty="0"/>
              <a:t>reducing disproportionate minority contact. </a:t>
            </a:r>
          </a:p>
        </p:txBody>
      </p:sp>
    </p:spTree>
    <p:extLst>
      <p:ext uri="{BB962C8B-B14F-4D97-AF65-F5344CB8AC3E}">
        <p14:creationId xmlns:p14="http://schemas.microsoft.com/office/powerpoint/2010/main" val="424322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3891B5-5C5D-4F69-A6A6-2AAD9A505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78227"/>
            <a:ext cx="2289132" cy="271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A9372-075B-447E-8595-DE7B473CA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734" y="3451964"/>
            <a:ext cx="2812797" cy="260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952794-C35A-4685-8BF7-1C775F9F19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995" y="4038600"/>
            <a:ext cx="2416479" cy="248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1AAD8-6AB6-4F67-A4B1-91D2D91570E7}"/>
              </a:ext>
            </a:extLst>
          </p:cNvPr>
          <p:cNvSpPr/>
          <p:nvPr/>
        </p:nvSpPr>
        <p:spPr>
          <a:xfrm>
            <a:off x="3505200" y="1778227"/>
            <a:ext cx="5626274" cy="469877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CBDBAD-7390-472F-843C-91EE4BDF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you can de-escalate</a:t>
            </a:r>
            <a:r>
              <a:rPr lang="en-US" dirty="0"/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3C410-230C-46AB-A986-9891E25E33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What is escalated?</a:t>
            </a:r>
          </a:p>
          <a:p>
            <a:pPr lvl="1"/>
            <a:r>
              <a:rPr lang="en-US" sz="3600" dirty="0"/>
              <a:t>The youth?</a:t>
            </a:r>
          </a:p>
          <a:p>
            <a:pPr lvl="1"/>
            <a:r>
              <a:rPr lang="en-US" sz="3600" dirty="0"/>
              <a:t>You?</a:t>
            </a:r>
          </a:p>
          <a:p>
            <a:pPr lvl="1"/>
            <a:r>
              <a:rPr lang="en-US" sz="3600" b="1" dirty="0"/>
              <a:t>The situation?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D0561A-CC4B-4510-9895-24FD2786F4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What is happening?</a:t>
            </a:r>
          </a:p>
          <a:p>
            <a:pPr marL="0" indent="0" algn="ctr">
              <a:buNone/>
            </a:pPr>
            <a:r>
              <a:rPr lang="en-US" i="1" dirty="0"/>
              <a:t>Are you situationally aware of what is happening that may be impacting the youth’s reaction to you?</a:t>
            </a:r>
          </a:p>
        </p:txBody>
      </p:sp>
    </p:spTree>
    <p:extLst>
      <p:ext uri="{BB962C8B-B14F-4D97-AF65-F5344CB8AC3E}">
        <p14:creationId xmlns:p14="http://schemas.microsoft.com/office/powerpoint/2010/main" val="2312501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26DC0C-CFDA-40EF-98F9-01C06AA0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Priority: Reduce Escalators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CD023B-9E9B-425D-A73A-69D527F85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Recognize the difference between calls for service and course of duty interactions:</a:t>
            </a:r>
          </a:p>
          <a:p>
            <a:pPr lvl="1"/>
            <a:r>
              <a:rPr lang="en-US" sz="2400" dirty="0"/>
              <a:t>Be aware of the power dynamics in Calls for Service</a:t>
            </a:r>
          </a:p>
          <a:p>
            <a:pPr lvl="1"/>
            <a:r>
              <a:rPr lang="en-US" sz="2400" dirty="0"/>
              <a:t>Recognize youth’s perception of the interaction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Identify and remove external agitators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Separate youth from audience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Separate your response to the youth from your response to the situation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546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26DC0C-CFDA-40EF-98F9-01C06AA0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Guidance Checklist: Key Elements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CD023B-9E9B-425D-A73A-69D527F8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16363"/>
          </a:xfrm>
        </p:spPr>
        <p:txBody>
          <a:bodyPr/>
          <a:lstStyle/>
          <a:p>
            <a:r>
              <a:rPr lang="en-US" sz="2800" dirty="0"/>
              <a:t>Recognition of Developmental Differences</a:t>
            </a:r>
          </a:p>
          <a:p>
            <a:r>
              <a:rPr lang="en-US" sz="2800" dirty="0"/>
              <a:t>Emphasize Role of Trauma</a:t>
            </a:r>
          </a:p>
          <a:p>
            <a:r>
              <a:rPr lang="en-US" sz="2800" dirty="0"/>
              <a:t>Role of Officer: Goal of Interaction</a:t>
            </a:r>
          </a:p>
          <a:p>
            <a:r>
              <a:rPr lang="en-US" sz="2800" dirty="0"/>
              <a:t>Articulate Chosen Tactics </a:t>
            </a:r>
          </a:p>
          <a:p>
            <a:pPr lvl="1"/>
            <a:r>
              <a:rPr lang="en-US" sz="2400" dirty="0"/>
              <a:t>Behavior</a:t>
            </a:r>
          </a:p>
          <a:p>
            <a:pPr lvl="1"/>
            <a:r>
              <a:rPr lang="en-US" sz="2400" dirty="0"/>
              <a:t>Language</a:t>
            </a:r>
          </a:p>
          <a:p>
            <a:pPr lvl="1"/>
            <a:r>
              <a:rPr lang="en-US" sz="2400" dirty="0"/>
              <a:t>Timing </a:t>
            </a:r>
          </a:p>
          <a:p>
            <a:r>
              <a:rPr lang="en-US" sz="2800" dirty="0"/>
              <a:t>Alternatives </a:t>
            </a:r>
          </a:p>
          <a:p>
            <a:r>
              <a:rPr lang="en-US" sz="2800" dirty="0"/>
              <a:t>Resolution of Interaction </a:t>
            </a:r>
          </a:p>
        </p:txBody>
      </p:sp>
    </p:spTree>
    <p:extLst>
      <p:ext uri="{BB962C8B-B14F-4D97-AF65-F5344CB8AC3E}">
        <p14:creationId xmlns:p14="http://schemas.microsoft.com/office/powerpoint/2010/main" val="2258160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AF8FB-0ED1-8C45-AA67-2DCA553E8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04800"/>
            <a:ext cx="3029564" cy="3922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6C915-889C-0B4B-ABD0-6F7EEAAF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18619" y="2782381"/>
            <a:ext cx="3126362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F1625-BDD3-4E46-ABC8-8E1D844DF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5716">
            <a:off x="634458" y="1321635"/>
            <a:ext cx="3151108" cy="40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6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ED187-D551-D145-8FA5-2AFD21184866}"/>
              </a:ext>
            </a:extLst>
          </p:cNvPr>
          <p:cNvSpPr txBox="1"/>
          <p:nvPr/>
        </p:nvSpPr>
        <p:spPr>
          <a:xfrm>
            <a:off x="2797629" y="2296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C2F2F-6465-8B4E-AB53-6715BA56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6263">
            <a:off x="518681" y="1374541"/>
            <a:ext cx="2851093" cy="3655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C2D97-67D5-DF46-BAD5-C1CD85A2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3171">
            <a:off x="3089922" y="838541"/>
            <a:ext cx="3001712" cy="401602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834E33-AC90-C746-939D-5114C40D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894">
            <a:off x="5890104" y="1339513"/>
            <a:ext cx="319370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8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BB77BE-BDEE-3F42-A5E0-AEBFBEC5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r>
              <a:rPr lang="en-US" b="1" dirty="0"/>
              <a:t>De-Escalation Guidance Should: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48D4AD-A816-894E-9934-7CFF04F7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8996"/>
            <a:ext cx="8229600" cy="3916363"/>
          </a:xfrm>
        </p:spPr>
        <p:txBody>
          <a:bodyPr/>
          <a:lstStyle/>
          <a:p>
            <a:r>
              <a:rPr lang="en-US" dirty="0"/>
              <a:t>Clarify developmental differences of youth and how that is expressed in behavior</a:t>
            </a:r>
          </a:p>
          <a:p>
            <a:r>
              <a:rPr lang="en-US" dirty="0"/>
              <a:t>Articulate Role of Officer</a:t>
            </a:r>
          </a:p>
          <a:p>
            <a:pPr lvl="1"/>
            <a:r>
              <a:rPr lang="en-US" dirty="0"/>
              <a:t>Peacekeeper/Commitment to Avoiding Arrest</a:t>
            </a:r>
          </a:p>
          <a:p>
            <a:pPr lvl="1"/>
            <a:r>
              <a:rPr lang="en-US" dirty="0"/>
              <a:t>Social Agent</a:t>
            </a:r>
          </a:p>
          <a:p>
            <a:pPr lvl="1"/>
            <a:r>
              <a:rPr lang="en-US" dirty="0"/>
              <a:t>“Here to help.”</a:t>
            </a:r>
          </a:p>
          <a:p>
            <a:r>
              <a:rPr lang="en-US" dirty="0"/>
              <a:t>Emphasize need to take into consideration all biases, including officer’s, involved.</a:t>
            </a:r>
          </a:p>
        </p:txBody>
      </p:sp>
    </p:spTree>
    <p:extLst>
      <p:ext uri="{BB962C8B-B14F-4D97-AF65-F5344CB8AC3E}">
        <p14:creationId xmlns:p14="http://schemas.microsoft.com/office/powerpoint/2010/main" val="3135701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6ECDF1-877A-EF44-8AE6-33208A44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Guidance Cont’d.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C5381A-8F53-C54C-91AF-1212788F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Taking time to assess situations</a:t>
            </a:r>
          </a:p>
          <a:p>
            <a:r>
              <a:rPr lang="en-US" dirty="0"/>
              <a:t>Adopt Procedural Justice approaches</a:t>
            </a:r>
          </a:p>
          <a:p>
            <a:r>
              <a:rPr lang="en-US" dirty="0"/>
              <a:t>State with specificity officer conduct wanted:</a:t>
            </a:r>
          </a:p>
          <a:p>
            <a:pPr lvl="1"/>
            <a:r>
              <a:rPr lang="en-US" dirty="0"/>
              <a:t>Behaviorally</a:t>
            </a:r>
          </a:p>
          <a:p>
            <a:pPr lvl="1"/>
            <a:r>
              <a:rPr lang="en-US" dirty="0"/>
              <a:t>Language</a:t>
            </a:r>
          </a:p>
          <a:p>
            <a:pPr lvl="1"/>
            <a:r>
              <a:rPr lang="en-US" dirty="0"/>
              <a:t>Timing</a:t>
            </a:r>
          </a:p>
          <a:p>
            <a:r>
              <a:rPr lang="en-US" dirty="0"/>
              <a:t>Warn against behaviors known to escalate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52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48BE5-4F08-1646-99FD-591754E5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Guidance Cont’d.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EF15A-41CC-7649-8715-E4814E266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Special</a:t>
            </a:r>
            <a:r>
              <a:rPr lang="en-US" u="sng" dirty="0"/>
              <a:t> </a:t>
            </a:r>
            <a:r>
              <a:rPr lang="en-US" i="1" u="sng" dirty="0"/>
              <a:t>emphasis</a:t>
            </a:r>
            <a:r>
              <a:rPr lang="en-US" u="sng" dirty="0"/>
              <a:t>: trauma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Racial/Ethnic minorities’ experiences, concerns, and fears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Traumatized responses should </a:t>
            </a:r>
            <a:r>
              <a:rPr lang="en-US" u="sng" dirty="0"/>
              <a:t>not</a:t>
            </a:r>
            <a:r>
              <a:rPr lang="en-US" dirty="0"/>
              <a:t> be confused with guilt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Officers’ racial/gender biases lead to interpretations that ignore youth’s trauma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1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2800" dirty="0"/>
              <a:t>Training Law Enforcement 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solidFill>
                  <a:srgbClr val="2A13D7"/>
                </a:solidFill>
              </a:rPr>
              <a:t>    </a:t>
            </a:r>
            <a:r>
              <a:rPr lang="en-US" sz="2400" i="1" dirty="0">
                <a:solidFill>
                  <a:srgbClr val="2A13D7"/>
                </a:solidFill>
              </a:rPr>
              <a:t>Policing the Teen Brain</a:t>
            </a:r>
            <a:br>
              <a:rPr lang="en-US" sz="2400" i="1" dirty="0">
                <a:solidFill>
                  <a:srgbClr val="2A13D7"/>
                </a:solidFill>
              </a:rPr>
            </a:br>
            <a:r>
              <a:rPr lang="en-US" sz="2400" i="1" dirty="0">
                <a:solidFill>
                  <a:srgbClr val="2A13D7"/>
                </a:solidFill>
              </a:rPr>
              <a:t> In the Presence of Children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Policies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i="1" dirty="0">
                <a:solidFill>
                  <a:srgbClr val="3921EB"/>
                </a:solidFill>
              </a:rPr>
              <a:t>Developmentally Appropriate,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3921EB"/>
                </a:solidFill>
              </a:rPr>
              <a:t>    Trauma-Informed, Racially Equitable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dirty="0"/>
              <a:t>Outreach to Youth: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 </a:t>
            </a:r>
            <a:r>
              <a:rPr lang="en-US" sz="2400" i="1" dirty="0">
                <a:solidFill>
                  <a:srgbClr val="2A13D7"/>
                </a:solidFill>
              </a:rPr>
              <a:t>Juvenile Justice Jeopardy</a:t>
            </a:r>
            <a:endParaRPr lang="en-US" i="1" dirty="0">
              <a:solidFill>
                <a:srgbClr val="2A13D7"/>
              </a:solidFill>
            </a:endParaRPr>
          </a:p>
          <a:p>
            <a:r>
              <a:rPr lang="en-US" sz="2800" dirty="0"/>
              <a:t>Policy &amp; Research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rgbClr val="2A13D7"/>
                </a:solidFill>
              </a:rPr>
              <a:t>If Not Now, When?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rgbClr val="2A13D7"/>
                </a:solidFill>
              </a:rPr>
              <a:t>Where’s the State? </a:t>
            </a:r>
          </a:p>
          <a:p>
            <a:pPr lvl="1"/>
            <a:endParaRPr lang="en-US" sz="2400" i="1" dirty="0">
              <a:solidFill>
                <a:srgbClr val="2A13D7"/>
              </a:solidFill>
            </a:endParaRPr>
          </a:p>
          <a:p>
            <a:pPr lvl="1"/>
            <a:endParaRPr lang="en-US" sz="2400" i="1" dirty="0">
              <a:solidFill>
                <a:srgbClr val="2A13D7"/>
              </a:solidFill>
            </a:endParaRP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6019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© 2013 Strategies for Youth, Inc. All Rights Reserved.</a:t>
            </a:r>
            <a:endParaRPr lang="en-US" dirty="0"/>
          </a:p>
        </p:txBody>
      </p:sp>
      <p:pic>
        <p:nvPicPr>
          <p:cNvPr id="2" name="Picture 1" descr="SFY Training Introduction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552">
            <a:off x="6745457" y="115073"/>
            <a:ext cx="2119222" cy="2742523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</p:pic>
      <p:pic>
        <p:nvPicPr>
          <p:cNvPr id="3" name="Picture 2" descr="SFY Training Principle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112">
            <a:off x="5299880" y="602842"/>
            <a:ext cx="2119746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7" name="Picture 6" descr="JJJ_GameLeadersGuid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86334"/>
            <a:ext cx="2133600" cy="274320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</p:pic>
      <p:pic>
        <p:nvPicPr>
          <p:cNvPr id="8" name="Picture 7" descr="ITPC Booking Poster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318">
            <a:off x="7484735" y="3351205"/>
            <a:ext cx="2155372" cy="27432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87709">
            <a:off x="5767647" y="3912220"/>
            <a:ext cx="2123474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91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u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76337"/>
            <a:ext cx="59436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066801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Teens Can Be Difficult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C8801-1896-483B-8D12-21A93114D882}"/>
              </a:ext>
            </a:extLst>
          </p:cNvPr>
          <p:cNvSpPr/>
          <p:nvPr/>
        </p:nvSpPr>
        <p:spPr>
          <a:xfrm>
            <a:off x="381000" y="5468033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Their brains are changing and work </a:t>
            </a:r>
            <a:r>
              <a:rPr lang="en-US" sz="3600" b="1" dirty="0">
                <a:solidFill>
                  <a:srgbClr val="000000"/>
                </a:solidFill>
              </a:rPr>
              <a:t>differently.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0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873" y="995839"/>
            <a:ext cx="8898255" cy="4866323"/>
          </a:xfrm>
          <a:prstGeom prst="rect">
            <a:avLst/>
          </a:prstGeom>
          <a:noFill/>
          <a:ln w="28575">
            <a:solidFill>
              <a:srgbClr val="004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18" y="5480685"/>
            <a:ext cx="1181533" cy="161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167" y="1385343"/>
            <a:ext cx="54938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4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 Brains Are Still Developing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4130" y="2674314"/>
            <a:ext cx="2601643" cy="2522497"/>
            <a:chOff x="578839" y="2422752"/>
            <a:chExt cx="3468857" cy="3363328"/>
          </a:xfrm>
        </p:grpSpPr>
        <p:grpSp>
          <p:nvGrpSpPr>
            <p:cNvPr id="24" name="Group 23"/>
            <p:cNvGrpSpPr/>
            <p:nvPr/>
          </p:nvGrpSpPr>
          <p:grpSpPr>
            <a:xfrm>
              <a:off x="578839" y="2422752"/>
              <a:ext cx="3468857" cy="2747962"/>
              <a:chOff x="578839" y="2422752"/>
              <a:chExt cx="3468857" cy="274796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429" y="2422752"/>
                <a:ext cx="2747962" cy="274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578839" y="3027279"/>
                <a:ext cx="3468857" cy="603738"/>
                <a:chOff x="8009163" y="1312985"/>
                <a:chExt cx="3731499" cy="60373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8009163" y="1312985"/>
                  <a:ext cx="3731499" cy="603738"/>
                  <a:chOff x="8009163" y="1183821"/>
                  <a:chExt cx="4056921" cy="800100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11681523" y="1183821"/>
                    <a:ext cx="379639" cy="8001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8015025" y="1183821"/>
                    <a:ext cx="379639" cy="8001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" name="Parallelogram 8"/>
                  <p:cNvSpPr/>
                  <p:nvPr/>
                </p:nvSpPr>
                <p:spPr>
                  <a:xfrm>
                    <a:off x="8009163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" name="Parallelogram 11"/>
                  <p:cNvSpPr/>
                  <p:nvPr/>
                </p:nvSpPr>
                <p:spPr>
                  <a:xfrm>
                    <a:off x="8373834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" name="Parallelogram 12"/>
                  <p:cNvSpPr/>
                  <p:nvPr/>
                </p:nvSpPr>
                <p:spPr>
                  <a:xfrm>
                    <a:off x="8746671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4" name="Parallelogram 13"/>
                  <p:cNvSpPr/>
                  <p:nvPr/>
                </p:nvSpPr>
                <p:spPr>
                  <a:xfrm>
                    <a:off x="9091977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5" name="Parallelogram 14"/>
                  <p:cNvSpPr/>
                  <p:nvPr/>
                </p:nvSpPr>
                <p:spPr>
                  <a:xfrm>
                    <a:off x="10195520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6" name="Parallelogram 15"/>
                  <p:cNvSpPr/>
                  <p:nvPr/>
                </p:nvSpPr>
                <p:spPr>
                  <a:xfrm>
                    <a:off x="9460311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7" name="Parallelogram 16"/>
                  <p:cNvSpPr/>
                  <p:nvPr/>
                </p:nvSpPr>
                <p:spPr>
                  <a:xfrm>
                    <a:off x="9825924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8" name="Parallelogram 17"/>
                  <p:cNvSpPr/>
                  <p:nvPr/>
                </p:nvSpPr>
                <p:spPr>
                  <a:xfrm>
                    <a:off x="10569297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9" name="Parallelogram 18"/>
                  <p:cNvSpPr/>
                  <p:nvPr/>
                </p:nvSpPr>
                <p:spPr>
                  <a:xfrm>
                    <a:off x="10939830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0" name="Parallelogram 19"/>
                  <p:cNvSpPr/>
                  <p:nvPr/>
                </p:nvSpPr>
                <p:spPr>
                  <a:xfrm>
                    <a:off x="11306805" y="1183821"/>
                    <a:ext cx="759279" cy="800100"/>
                  </a:xfrm>
                  <a:prstGeom prst="parallelogram">
                    <a:avLst>
                      <a:gd name="adj" fmla="val 51154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3" name="Rectangle 2"/>
                <p:cNvSpPr/>
                <p:nvPr/>
              </p:nvSpPr>
              <p:spPr>
                <a:xfrm>
                  <a:off x="8206151" y="1460798"/>
                  <a:ext cx="3358082" cy="31824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b="1" dirty="0">
                      <a:solidFill>
                        <a:schemeClr val="tx1"/>
                      </a:solidFill>
                    </a:rPr>
                    <a:t>UNDER CONSTRUCTION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849311" y="5355193"/>
              <a:ext cx="14025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immature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34196" y="2667003"/>
            <a:ext cx="2060972" cy="2529808"/>
            <a:chOff x="4578928" y="2413004"/>
            <a:chExt cx="2747962" cy="3373076"/>
          </a:xfrm>
        </p:grpSpPr>
        <p:grpSp>
          <p:nvGrpSpPr>
            <p:cNvPr id="23" name="Group 22"/>
            <p:cNvGrpSpPr/>
            <p:nvPr/>
          </p:nvGrpSpPr>
          <p:grpSpPr>
            <a:xfrm>
              <a:off x="4578928" y="2413004"/>
              <a:ext cx="2747962" cy="2780054"/>
              <a:chOff x="4352425" y="2413004"/>
              <a:chExt cx="2747962" cy="2780054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2425" y="2445096"/>
                <a:ext cx="2747962" cy="274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39" name="Group 1038"/>
              <p:cNvGrpSpPr/>
              <p:nvPr/>
            </p:nvGrpSpPr>
            <p:grpSpPr>
              <a:xfrm rot="272308">
                <a:off x="4864214" y="2413004"/>
                <a:ext cx="1858608" cy="2360375"/>
                <a:chOff x="7933857" y="2655778"/>
                <a:chExt cx="1040534" cy="1416269"/>
              </a:xfrm>
            </p:grpSpPr>
            <p:sp>
              <p:nvSpPr>
                <p:cNvPr id="1031" name="Parallelogram 1030"/>
                <p:cNvSpPr/>
                <p:nvPr/>
              </p:nvSpPr>
              <p:spPr>
                <a:xfrm rot="21194589" flipH="1">
                  <a:off x="7933857" y="2655778"/>
                  <a:ext cx="1040534" cy="787652"/>
                </a:xfrm>
                <a:prstGeom prst="parallelogram">
                  <a:avLst>
                    <a:gd name="adj" fmla="val 81443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38" name="Isosceles Triangle 1037"/>
                <p:cNvSpPr/>
                <p:nvPr/>
              </p:nvSpPr>
              <p:spPr>
                <a:xfrm rot="9112425" flipH="1">
                  <a:off x="8263155" y="3098924"/>
                  <a:ext cx="453006" cy="973123"/>
                </a:xfrm>
                <a:prstGeom prst="triangle">
                  <a:avLst>
                    <a:gd name="adj" fmla="val 81283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5617886" y="5355193"/>
              <a:ext cx="12187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reactive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50552" y="1489165"/>
            <a:ext cx="2401346" cy="3707646"/>
            <a:chOff x="8334069" y="842553"/>
            <a:chExt cx="3201794" cy="4943527"/>
          </a:xfrm>
        </p:grpSpPr>
        <p:grpSp>
          <p:nvGrpSpPr>
            <p:cNvPr id="4" name="Group 3"/>
            <p:cNvGrpSpPr/>
            <p:nvPr/>
          </p:nvGrpSpPr>
          <p:grpSpPr>
            <a:xfrm>
              <a:off x="8334069" y="842553"/>
              <a:ext cx="3201794" cy="4347507"/>
              <a:chOff x="8358783" y="718983"/>
              <a:chExt cx="3201794" cy="434750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8082" y="718983"/>
                <a:ext cx="1892495" cy="1892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8783" y="2318528"/>
                <a:ext cx="2747962" cy="274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9166663" y="5355193"/>
              <a:ext cx="16547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uninformed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5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884238"/>
          </a:xfrm>
        </p:spPr>
        <p:txBody>
          <a:bodyPr wrap="square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How are police trained?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209800"/>
            <a:ext cx="4267200" cy="3916363"/>
          </a:xfrm>
        </p:spPr>
        <p:txBody>
          <a:bodyPr wrap="square" rtlCol="0" anchor="t">
            <a:normAutofit/>
          </a:bodyPr>
          <a:lstStyle/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Take control quickly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Punish defiance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Anticipate misconduct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Assume intentionality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Be “Transactional”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8E1FC-F0A1-4729-B843-5EDCFCB6CF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48200" y="2209800"/>
            <a:ext cx="4038600" cy="391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3035"/>
            <a:ext cx="8229600" cy="1114203"/>
          </a:xfrm>
        </p:spPr>
        <p:txBody>
          <a:bodyPr wrap="square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b="1" dirty="0"/>
              <a:t>Causes of escalated responses: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2028602"/>
            <a:ext cx="4191000" cy="3916363"/>
          </a:xfrm>
        </p:spPr>
        <p:txBody>
          <a:bodyPr wrap="square" rtlCol="0" anchor="t">
            <a:normAutofit lnSpcReduction="10000"/>
          </a:bodyPr>
          <a:lstStyle/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Taking control quickly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Punishing defiance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Anticipating misconduct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Assuming intentionality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Being “Transactional”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FD7AAF-5359-42E7-BCE5-0083B7D6C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90997"/>
            <a:ext cx="4038600" cy="3553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2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charset="0"/>
              </a:rPr>
              <a:t>Specific LE Tactics That Escalate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191000" cy="3916363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Provocation </a:t>
            </a:r>
            <a:endParaRPr lang="en-US" sz="26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latin typeface="Arial" charset="0"/>
              </a:rPr>
              <a:t>Disrespect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Accusations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Stop/Frisks for No Reason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Challenge masculinity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Cursing</a:t>
            </a:r>
          </a:p>
          <a:p>
            <a:pPr marL="514350" indent="-457200"/>
            <a:r>
              <a:rPr lang="en-US" sz="3000" dirty="0">
                <a:latin typeface="Arial" charset="0"/>
              </a:rPr>
              <a:t>Threats</a:t>
            </a:r>
          </a:p>
          <a:p>
            <a:pPr marL="514350" indent="-457200"/>
            <a:endParaRPr lang="en-US" sz="3000" dirty="0">
              <a:latin typeface="Arial" charset="0"/>
            </a:endParaRPr>
          </a:p>
          <a:p>
            <a:pPr marL="514350" indent="-457200"/>
            <a:endParaRPr lang="en-US" sz="3000" dirty="0">
              <a:latin typeface="Arial" charset="0"/>
            </a:endParaRPr>
          </a:p>
          <a:p>
            <a:pPr marL="514350" indent="-457200"/>
            <a:endParaRPr lang="en-US" sz="3000" dirty="0">
              <a:latin typeface="Arial" charset="0"/>
            </a:endParaRPr>
          </a:p>
          <a:p>
            <a:pPr marL="514350" indent="-514350">
              <a:buFont typeface="Arial" charset="0"/>
              <a:buAutoNum type="arabicPeriod" startAt="2"/>
            </a:pPr>
            <a:endParaRPr lang="en-US" sz="3000" dirty="0">
              <a:latin typeface="Arial" charset="0"/>
            </a:endParaRPr>
          </a:p>
          <a:p>
            <a:pPr marL="0" indent="0">
              <a:buNone/>
            </a:pPr>
            <a:endParaRPr lang="en-US" sz="2400" i="1" dirty="0">
              <a:latin typeface="Arial" charset="0"/>
            </a:endParaRPr>
          </a:p>
          <a:p>
            <a:pPr marL="514350" indent="-514350">
              <a:buFont typeface="Arial" charset="0"/>
              <a:buNone/>
            </a:pPr>
            <a:endParaRPr lang="en-US" sz="3000" dirty="0"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4D57C-A2AF-5E4B-92B6-91FAC08EB1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red button with white text&#10;&#10;Description automatically generated with low confidence">
            <a:extLst>
              <a:ext uri="{FF2B5EF4-FFF2-40B4-BE49-F238E27FC236}">
                <a16:creationId xmlns:a16="http://schemas.microsoft.com/office/drawing/2014/main" id="{668B53B5-A68A-6A4A-8A8E-FD93C1B60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3" y="2667000"/>
            <a:ext cx="3309257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E3E6-B08B-E54A-81AE-AD450625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Just Being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F81FE-C8C8-8A46-9641-8AE54A5F9E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Officers’ uniform triggers response</a:t>
            </a:r>
          </a:p>
          <a:p>
            <a:r>
              <a:rPr lang="en-US" dirty="0"/>
              <a:t>Fears of not being</a:t>
            </a:r>
          </a:p>
          <a:p>
            <a:pPr lvl="1"/>
            <a:r>
              <a:rPr lang="en-US" dirty="0"/>
              <a:t>heard</a:t>
            </a:r>
          </a:p>
          <a:p>
            <a:pPr lvl="1"/>
            <a:r>
              <a:rPr lang="en-US" dirty="0"/>
              <a:t>treated fairly</a:t>
            </a:r>
          </a:p>
          <a:p>
            <a:r>
              <a:rPr lang="en-US" dirty="0"/>
              <a:t>More uniforms trigger more fear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0DDD2-99DE-4EFB-8BFA-9AC6C50FB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1219200"/>
            <a:ext cx="3276600" cy="467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27454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2">
      <a:dk1>
        <a:srgbClr val="2F2F2F"/>
      </a:dk1>
      <a:lt1>
        <a:sysClr val="window" lastClr="FFFFFF"/>
      </a:lt1>
      <a:dk2>
        <a:srgbClr val="004182"/>
      </a:dk2>
      <a:lt2>
        <a:srgbClr val="F0EFEC"/>
      </a:lt2>
      <a:accent1>
        <a:srgbClr val="004182"/>
      </a:accent1>
      <a:accent2>
        <a:srgbClr val="EFA017"/>
      </a:accent2>
      <a:accent3>
        <a:srgbClr val="026CB6"/>
      </a:accent3>
      <a:accent4>
        <a:srgbClr val="F78E1E"/>
      </a:accent4>
      <a:accent5>
        <a:srgbClr val="E1DFD9"/>
      </a:accent5>
      <a:accent6>
        <a:srgbClr val="D4CEC5"/>
      </a:accent6>
      <a:hlink>
        <a:srgbClr val="026AB5"/>
      </a:hlink>
      <a:folHlink>
        <a:srgbClr val="55555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10257</TotalTime>
  <Words>1106</Words>
  <Application>Microsoft Macintosh PowerPoint</Application>
  <PresentationFormat>On-screen Show (4:3)</PresentationFormat>
  <Paragraphs>203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Wingdings</vt:lpstr>
      <vt:lpstr>1_Custom Design</vt:lpstr>
      <vt:lpstr>Office Theme</vt:lpstr>
      <vt:lpstr>1_Office Theme</vt:lpstr>
      <vt:lpstr>2_Office Theme</vt:lpstr>
      <vt:lpstr>PowerPoint Presentation</vt:lpstr>
      <vt:lpstr>Strategies for Youth </vt:lpstr>
      <vt:lpstr>PowerPoint Presentation</vt:lpstr>
      <vt:lpstr>PowerPoint Presentation</vt:lpstr>
      <vt:lpstr>PowerPoint Presentation</vt:lpstr>
      <vt:lpstr>How are police trained?</vt:lpstr>
      <vt:lpstr>Causes of escalated responses:</vt:lpstr>
      <vt:lpstr>Specific LE Tactics That Escalate</vt:lpstr>
      <vt:lpstr>Just Being There</vt:lpstr>
      <vt:lpstr>Youth Responses to Officers:</vt:lpstr>
      <vt:lpstr>PowerPoint Presentation</vt:lpstr>
      <vt:lpstr>Before you can de-escalate…</vt:lpstr>
      <vt:lpstr>Before you can de-escalate…</vt:lpstr>
      <vt:lpstr>Priority: Show Care &amp; Concern</vt:lpstr>
      <vt:lpstr>Before you can de-escalate…</vt:lpstr>
      <vt:lpstr>Priority:  Role as Neutral Problem-Solver</vt:lpstr>
      <vt:lpstr>Priority: Problem Solver</vt:lpstr>
      <vt:lpstr>Priority: Problem Solver Cont’d.</vt:lpstr>
      <vt:lpstr>Priority: Problem-Solver</vt:lpstr>
      <vt:lpstr>Before you can de-escalate…</vt:lpstr>
      <vt:lpstr>Priority: Reduce Escalators</vt:lpstr>
      <vt:lpstr>Guidance Checklist: Key Elements</vt:lpstr>
      <vt:lpstr>PowerPoint Presentation</vt:lpstr>
      <vt:lpstr>PowerPoint Presentation</vt:lpstr>
      <vt:lpstr>De-Escalation Guidance Should:</vt:lpstr>
      <vt:lpstr>Guidance Cont’d.</vt:lpstr>
      <vt:lpstr>Guidance Cont’d.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</dc:creator>
  <cp:lastModifiedBy>Lisa Thurau</cp:lastModifiedBy>
  <cp:revision>355</cp:revision>
  <cp:lastPrinted>2019-07-24T17:35:44Z</cp:lastPrinted>
  <dcterms:created xsi:type="dcterms:W3CDTF">2015-02-04T02:38:34Z</dcterms:created>
  <dcterms:modified xsi:type="dcterms:W3CDTF">2021-06-16T17:25:48Z</dcterms:modified>
</cp:coreProperties>
</file>