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4"/>
    <p:sldMasterId id="2147483672" r:id="rId5"/>
  </p:sldMasterIdLst>
  <p:notesMasterIdLst>
    <p:notesMasterId r:id="rId12"/>
  </p:notesMasterIdLst>
  <p:sldIdLst>
    <p:sldId id="256" r:id="rId6"/>
    <p:sldId id="300" r:id="rId7"/>
    <p:sldId id="303" r:id="rId8"/>
    <p:sldId id="301" r:id="rId9"/>
    <p:sldId id="302" r:id="rId10"/>
    <p:sldId id="307" r:id="rId11"/>
  </p:sldIdLst>
  <p:sldSz cx="12192000" cy="6858000"/>
  <p:notesSz cx="7099300" cy="93853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4918DDE-F793-4B7C-8CF2-8F9E664B49D3}" v="811" dt="2022-12-12T20:11:13.241"/>
    <p1510:client id="{CC357E2E-D6DD-415B-9173-3EF873973653}" v="9" dt="2022-12-12T23:07:38.45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660"/>
  </p:normalViewPr>
  <p:slideViewPr>
    <p:cSldViewPr snapToGrid="0">
      <p:cViewPr varScale="1">
        <p:scale>
          <a:sx n="62" d="100"/>
          <a:sy n="62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notesMaster" Target="notesMasters/notesMaster1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470895"/>
          </a:xfrm>
          <a:prstGeom prst="rect">
            <a:avLst/>
          </a:prstGeom>
        </p:spPr>
        <p:txBody>
          <a:bodyPr vert="horz" lIns="94192" tIns="47096" rIns="94192" bIns="4709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470895"/>
          </a:xfrm>
          <a:prstGeom prst="rect">
            <a:avLst/>
          </a:prstGeom>
        </p:spPr>
        <p:txBody>
          <a:bodyPr vert="horz" lIns="94192" tIns="47096" rIns="94192" bIns="47096" rtlCol="0"/>
          <a:lstStyle>
            <a:lvl1pPr algn="r">
              <a:defRPr sz="1200"/>
            </a:lvl1pPr>
          </a:lstStyle>
          <a:p>
            <a:fld id="{8D97DBD6-0D7F-4BE3-97C7-E9CA2BC58C40}" type="datetimeFigureOut">
              <a:rPr lang="en-US" smtClean="0"/>
              <a:t>12/13/2022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5013" y="1173163"/>
            <a:ext cx="5629275" cy="31670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192" tIns="47096" rIns="94192" bIns="4709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516676"/>
            <a:ext cx="5679440" cy="3695462"/>
          </a:xfrm>
          <a:prstGeom prst="rect">
            <a:avLst/>
          </a:prstGeom>
        </p:spPr>
        <p:txBody>
          <a:bodyPr vert="horz" lIns="94192" tIns="47096" rIns="94192" bIns="4709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4407"/>
            <a:ext cx="3076363" cy="470894"/>
          </a:xfrm>
          <a:prstGeom prst="rect">
            <a:avLst/>
          </a:prstGeom>
        </p:spPr>
        <p:txBody>
          <a:bodyPr vert="horz" lIns="94192" tIns="47096" rIns="94192" bIns="4709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8914407"/>
            <a:ext cx="3076363" cy="470894"/>
          </a:xfrm>
          <a:prstGeom prst="rect">
            <a:avLst/>
          </a:prstGeom>
        </p:spPr>
        <p:txBody>
          <a:bodyPr vert="horz" lIns="94192" tIns="47096" rIns="94192" bIns="47096" rtlCol="0" anchor="b"/>
          <a:lstStyle>
            <a:lvl1pPr algn="r">
              <a:defRPr sz="1200"/>
            </a:lvl1pPr>
          </a:lstStyle>
          <a:p>
            <a:fld id="{056C060C-1684-4581-8E5F-42392FC397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5020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45E6DE-2648-44DA-BD7B-EBF777BB87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69CEA15-453D-44B5-9536-04624039FE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D65B2F-1211-4A51-97E5-0AC935AC09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DA5E6-46E9-484F-8133-81685BE9E958}" type="datetimeFigureOut">
              <a:rPr lang="en-US" smtClean="0"/>
              <a:t>12/13/2022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369D4B-2827-48CA-85AB-C17962B1E8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823784-561B-4E6E-93EE-CCEC3B241C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41E2F-A508-4037-BC7A-B277D58A69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90903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CFFBBE-3290-4BCF-92CE-D3CFD23CC3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CE8356C-7747-45A9-8907-1FBA596CE2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BB483A-DB85-4D79-AB37-EA0C75FFED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DA5E6-46E9-484F-8133-81685BE9E958}" type="datetimeFigureOut">
              <a:rPr lang="en-US" smtClean="0"/>
              <a:t>12/13/2022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A26F39-0DCC-45F0-9825-CD06504821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9A15F4-E69C-4C58-BED6-68644A4026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41E2F-A508-4037-BC7A-B277D58A69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70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634C2EB-D896-4D38-AC21-A09003E29C1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3CC822D-4131-4DEE-B823-5E65091F2C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A57A94-C259-4A9F-924D-886470808C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DA5E6-46E9-484F-8133-81685BE9E958}" type="datetimeFigureOut">
              <a:rPr lang="en-US" smtClean="0"/>
              <a:t>12/13/2022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4E9AC8-6EE2-4072-9131-553E2A2FF3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C65D03-432E-42BC-B70C-107FA06AAC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41E2F-A508-4037-BC7A-B277D58A69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66581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3E1F8A-BBAD-4D5E-9218-501F983650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AC4301F-1870-4229-9B28-D8B76F96A4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448B3F-F5E9-47D8-AA86-3564F94779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7DB6B-6D21-456D-A72A-566D75A54F53}" type="datetime1">
              <a:rPr lang="en-US" smtClean="0"/>
              <a:t>12/13/2022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930983-958D-4CCA-BAF7-58C54782ED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POST Commission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557F60-9D6E-4AD9-942C-1B78A37DBA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115F8-3398-40DD-8654-BEF681DD5C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24124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C9B5CE1-F1EE-4F64-A40B-107591050BE4}"/>
              </a:ext>
            </a:extLst>
          </p:cNvPr>
          <p:cNvSpPr/>
          <p:nvPr userDrawn="1"/>
        </p:nvSpPr>
        <p:spPr>
          <a:xfrm>
            <a:off x="0" y="5998208"/>
            <a:ext cx="12192000" cy="934404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75000"/>
                  <a:shade val="30000"/>
                  <a:satMod val="115000"/>
                </a:schemeClr>
              </a:gs>
              <a:gs pos="76000">
                <a:srgbClr val="244B91"/>
              </a:gs>
              <a:gs pos="52000">
                <a:schemeClr val="accent1">
                  <a:lumMod val="75000"/>
                  <a:shade val="67500"/>
                  <a:satMod val="115000"/>
                </a:schemeClr>
              </a:gs>
              <a:gs pos="100000">
                <a:schemeClr val="accent1">
                  <a:lumMod val="75000"/>
                  <a:shade val="100000"/>
                  <a:satMod val="115000"/>
                </a:schemeClr>
              </a:gs>
            </a:gsLst>
            <a:lin ang="81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8BED246-343A-474A-B1D8-B5F7860D9C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18080" y="365125"/>
            <a:ext cx="8935719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86009E-3119-4AE1-8FB5-C79A58DA3D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18080" y="1889758"/>
            <a:ext cx="8935719" cy="410844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A16EC5-A5B1-485D-BF51-0D69C9AFC10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10312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1232EAF-BC5C-4E8B-AE91-8F7645C878A9}" type="datetime1">
              <a:rPr lang="en-US" smtClean="0"/>
              <a:pPr/>
              <a:t>12/13/2022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C01215-7A18-4AD0-8CD8-2ABB07311D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10312"/>
            <a:ext cx="4114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POST Commission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7F220F-03E8-43C5-AE74-A35CBE180A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10312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04115F8-3398-40DD-8654-BEF681DD5C79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8F2DFEC-FD6E-49A0-9243-76541608988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" y="-14923"/>
            <a:ext cx="2189164" cy="2189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97963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F56125-03A4-4F32-89AA-1EA422A877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0D44A0-F470-43E4-A14D-90AA05C280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30CF8-5614-452B-95F0-1E8939705A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37D61-1B46-4461-A143-FA476788F102}" type="datetime1">
              <a:rPr lang="en-US" smtClean="0"/>
              <a:t>12/13/2022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4A967C-D78F-461D-AD0E-0A6F8FA0F6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POST Commission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D7485C-4007-4D82-A4C5-D6C22FFC5E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115F8-3398-40DD-8654-BEF681DD5C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17996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5930BE-F27F-4128-8C54-369C0BBF49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C5B029-BC87-472B-BA36-4C06778319C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A5CD76-EEE8-4A8E-B67D-8317F6BA19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4B5FB4-2F73-4FF5-881E-F3CCA4504E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759A5-AF7C-4E68-96F1-5D83EFA6493E}" type="datetime1">
              <a:rPr lang="en-US" smtClean="0"/>
              <a:t>12/13/2022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9444BF-31D5-4237-B058-0CF1C15492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POST Commission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3A0A01-31BA-4E36-B22B-1581EB851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115F8-3398-40DD-8654-BEF681DD5C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27075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48415A-A221-495E-8948-253603B55A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13D96D-A165-423C-A7AE-4123D46763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5655483-2B07-4CDC-B6AF-D4324985E5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75A2DA5-5D08-453B-80E9-803E65D96E7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6D7BC3C-F76A-4BC0-8A3B-ABCC049C600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073D63E-2FD5-4C5C-B013-EFB73DC813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91883-253A-454E-921C-B6B57A529743}" type="datetime1">
              <a:rPr lang="en-US" smtClean="0"/>
              <a:t>12/13/2022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B0A92C2-C49E-4A89-BF35-33EBD97EAF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POST Commission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D912410-1343-4B31-A3C8-8B2B3381A1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115F8-3398-40DD-8654-BEF681DD5C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389789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C2A0AA-DFB1-44A9-A878-36F70C34D2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C503449-DFF7-407C-892A-D9530191F6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78A37-F7A3-42C7-A6BB-30F9DE7D775E}" type="datetime1">
              <a:rPr lang="en-US" smtClean="0"/>
              <a:t>12/13/2022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A14BFDF-2DF4-416C-96CC-218AAC3880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POST Commission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C248014-FE6C-4D38-8399-6A3D01D2A2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115F8-3398-40DD-8654-BEF681DD5C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332414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218C1A2-DE3A-49F7-B61D-0B6BAB1BC8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23DDD-A9C1-4C54-9A83-5C327C60CC17}" type="datetime1">
              <a:rPr lang="en-US" smtClean="0"/>
              <a:t>12/13/2022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C957F52-6B9E-46F9-9595-A4D9E02388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POST Commission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995DE61-4952-40A2-A2AB-546E161BB1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115F8-3398-40DD-8654-BEF681DD5C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93613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7B3B48-1602-46A4-836E-479F6B09B7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0A2917-B0A5-4745-8C04-AABFBBD9F2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A81F2B3-A16E-4504-82EC-F42BC96B06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B0D9043-44A0-45E8-A94D-CAC8A2CE26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BE36B-4F94-4ECA-9EB0-061E7C9389CE}" type="datetime1">
              <a:rPr lang="en-US" smtClean="0"/>
              <a:t>12/13/2022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D57BC65-8590-403B-ACAE-F7DABC2B49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POST Commission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A744594-954E-4E2D-82CB-81F314841C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115F8-3398-40DD-8654-BEF681DD5C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7013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B0E2A4-5913-47ED-B187-9A9D8C4D75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BD34C8-3FC2-45EC-8D13-D552509A01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EEBD36-7601-4689-ADEB-5EBAC8ED8C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DA5E6-46E9-484F-8133-81685BE9E958}" type="datetimeFigureOut">
              <a:rPr lang="en-US" smtClean="0"/>
              <a:t>12/13/2022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931C9E-65F0-4444-841B-014030A3A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DDB01C-B02E-441C-A0B2-4BDF895F42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41E2F-A508-4037-BC7A-B277D58A69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00500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C2DB6C-0EDE-499A-99A5-B3704FF188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1EE659E-8A5A-41DD-86C9-C67C8EFBBFC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F52E17B-99D5-4C94-9383-C3169464A5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7686997-A453-4ECF-8B56-3F41E6DDBD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2B1C7-0BF7-492E-8176-4E36AC595B07}" type="datetime1">
              <a:rPr lang="en-US" smtClean="0"/>
              <a:t>12/13/2022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CAE93E-1EE9-47BA-B6C3-F3E6367BAA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POST Commission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016A13-6B62-4F94-9EF1-B5BA6C9B2F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115F8-3398-40DD-8654-BEF681DD5C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0504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916EDA-CC12-4A9C-8741-0FF3EBE399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A6AF3A7-BC45-4869-AC88-FE8F2BAF7C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A787D3-A02D-4C66-8EAE-0BD9DCCA74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A8CE2-DA53-4462-B56F-DF389396CE85}" type="datetime1">
              <a:rPr lang="en-US" smtClean="0"/>
              <a:t>12/13/2022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968F0B-E8C5-41DE-999B-19764BA84D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POST Commission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7DC2B4-1AA1-4AEC-9144-86F67464C4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115F8-3398-40DD-8654-BEF681DD5C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792310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AB9D6D5-A5E0-476F-8A9E-7D718E34E81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EB12979-80EF-4BD1-A0FD-1BB0DF9CAB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2BEFAD-6D8C-41E4-8E9E-B923EDEB4D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CABB5-7999-481D-83C3-CDED681476D9}" type="datetime1">
              <a:rPr lang="en-US" smtClean="0"/>
              <a:t>12/13/2022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82B8AA-01D2-46E0-8C9E-B05CCE6C52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POST Commission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4267F2-A62C-434C-A136-F610429549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115F8-3398-40DD-8654-BEF681DD5C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909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2FDB44-51E5-4838-AE2D-0EAA1D8EDB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9F4612-DB8C-4342-B940-C9B699486C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B8898B-8581-416F-9E7E-883FF4A9A7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DA5E6-46E9-484F-8133-81685BE9E958}" type="datetimeFigureOut">
              <a:rPr lang="en-US" smtClean="0"/>
              <a:t>12/13/2022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EA9CFF-12F7-457E-A3B8-2F5E62E149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55F056-9557-45BD-B5BE-EC1FEE59A2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41E2F-A508-4037-BC7A-B277D58A69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3452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73723C-546E-4191-9A45-8CDF9FA46A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9DEE9E-5459-4C86-B61E-1A111F5FE9D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52C5D4D-F90A-4BD6-9942-E862BDAE84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985E86-0D10-4C6E-B8DD-1CA861136F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DA5E6-46E9-484F-8133-81685BE9E958}" type="datetimeFigureOut">
              <a:rPr lang="en-US" smtClean="0"/>
              <a:t>12/13/2022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EEE104-8684-4114-BE7D-D860A37A99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0630BD5-7819-44C7-8E4B-BEBAA0E38B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41E2F-A508-4037-BC7A-B277D58A69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35181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9BE140-7B32-4213-9208-10CEE349AB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98912E-75AD-4392-8AF2-EB33611066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B7F929A-E7EC-43DB-AA5A-37FEF5D97B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55B671E-3388-4267-8E2D-3A3AFFB9DB0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9EA40C4-3B61-4A4D-BC5A-38BA8F537F9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3063F9D-FB1E-4062-9002-4FEDC05F52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DA5E6-46E9-484F-8133-81685BE9E958}" type="datetimeFigureOut">
              <a:rPr lang="en-US" smtClean="0"/>
              <a:t>12/13/2022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B409C03-7EC1-43F9-A0FF-8A322028B1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55BFA2D-500A-41B1-A472-73B9CE2A94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41E2F-A508-4037-BC7A-B277D58A69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0553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C92096-EF45-4ECD-8A7C-97A01614A7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1CC0B7F-B5D2-4E66-B4CA-2D1A3791C4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DA5E6-46E9-484F-8133-81685BE9E958}" type="datetimeFigureOut">
              <a:rPr lang="en-US" smtClean="0"/>
              <a:t>12/13/2022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6279E86-C875-457E-816D-876511261B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189A70C-E90B-4147-BD86-10241B79B0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41E2F-A508-4037-BC7A-B277D58A69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81536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EA5E463-9295-4BD1-BA61-09EE698B3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DA5E6-46E9-484F-8133-81685BE9E958}" type="datetimeFigureOut">
              <a:rPr lang="en-US" smtClean="0"/>
              <a:t>12/13/2022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CF2A5D5-5376-4837-8106-EF7000C33A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EEECF37-43AF-4468-B25D-B1A556B60E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41E2F-A508-4037-BC7A-B277D58A69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39628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6AE3D2-A216-4536-BA85-50D1269FDB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E8A9F1-8692-4C55-B95A-EF85335476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A1E2235-4D82-456C-813F-DD64BB1519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5D8A214-1C52-4936-9258-5CBADD8723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DA5E6-46E9-484F-8133-81685BE9E958}" type="datetimeFigureOut">
              <a:rPr lang="en-US" smtClean="0"/>
              <a:t>12/13/2022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33558FB-7E8B-486B-BC5A-8046B5461F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9B35FE4-3BD1-4121-B40F-98269F7475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41E2F-A508-4037-BC7A-B277D58A69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6791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7ACA47-01EE-436B-ACD1-A8819064AE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E4C5D58-15D6-4496-BB98-420D1051D13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FB4C8D3-8C6D-4CC4-843E-9A735B5E2F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9B552AF-EB8A-40C3-AEEE-9AB4637863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DA5E6-46E9-484F-8133-81685BE9E958}" type="datetimeFigureOut">
              <a:rPr lang="en-US" smtClean="0"/>
              <a:t>12/13/2022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225C594-2815-4718-8493-1B893B4C7C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CD88D00-5153-44C2-9278-08C1F41DE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41E2F-A508-4037-BC7A-B277D58A69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3345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305BDD9-F03E-45C3-9D04-9E198F9049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4996630-6DD6-4DD8-9033-FD94BFC7DD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5A8C92-E56E-4E18-A25D-77B97C4B7F5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4DA5E6-46E9-484F-8133-81685BE9E958}" type="datetimeFigureOut">
              <a:rPr lang="en-US" smtClean="0"/>
              <a:t>12/13/2022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F90F65-393D-4AA9-A714-C4132A0ACC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4219C7-7BC3-4842-9AD9-F5DE4BD9D91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041E2F-A508-4037-BC7A-B277D58A69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5423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EABA0CE-DE9D-4B64-8B78-6E2F940153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A665FA-5E7C-44DF-AD21-C4E5E25D25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50D611-941C-44D1-9C00-757A8AC6B8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64106C-418C-422A-B103-C11DC5AEEFEF}" type="datetime1">
              <a:rPr lang="en-US" smtClean="0"/>
              <a:t>12/13/2022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316D7B-1CF7-4F4C-A0AC-90363F74AF6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POST Commission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F9B26A-C88B-4D42-892E-895E6E6A95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4115F8-3398-40DD-8654-BEF681DD5C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4742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31F45872-B12C-437F-A3AB-18F7E719B8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20713" y="876301"/>
            <a:ext cx="6313512" cy="1733336"/>
          </a:xfrm>
        </p:spPr>
        <p:txBody>
          <a:bodyPr anchor="b">
            <a:normAutofit/>
          </a:bodyPr>
          <a:lstStyle/>
          <a:p>
            <a:pPr algn="l"/>
            <a:r>
              <a:rPr lang="en-US" sz="5400" dirty="0">
                <a:cs typeface="Calibri"/>
              </a:rPr>
              <a:t>Massachusetts</a:t>
            </a:r>
          </a:p>
          <a:p>
            <a:pPr algn="l"/>
            <a:r>
              <a:rPr lang="en-US" sz="5400" dirty="0">
                <a:cs typeface="Calibri"/>
              </a:rPr>
              <a:t>POST Commission</a:t>
            </a:r>
            <a:endParaRPr lang="en-US" sz="5400" dirty="0"/>
          </a:p>
        </p:txBody>
      </p:sp>
      <p:pic>
        <p:nvPicPr>
          <p:cNvPr id="4" name="Picture 5">
            <a:extLst>
              <a:ext uri="{FF2B5EF4-FFF2-40B4-BE49-F238E27FC236}">
                <a16:creationId xmlns:a16="http://schemas.microsoft.com/office/drawing/2014/main" id="{1ABF7BF8-64D1-AD5A-5537-14D186A1BB1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-3" b="-3"/>
          <a:stretch/>
        </p:blipFill>
        <p:spPr>
          <a:xfrm>
            <a:off x="6972300" y="1012536"/>
            <a:ext cx="4756162" cy="4756162"/>
          </a:xfrm>
          <a:custGeom>
            <a:avLst/>
            <a:gdLst/>
            <a:ahLst/>
            <a:cxnLst/>
            <a:rect l="l" t="t" r="r" b="b"/>
            <a:pathLst>
              <a:path w="5031136" h="5031136">
                <a:moveTo>
                  <a:pt x="2515568" y="0"/>
                </a:moveTo>
                <a:cubicBezTo>
                  <a:pt x="3904878" y="0"/>
                  <a:pt x="5031136" y="1126258"/>
                  <a:pt x="5031136" y="2515568"/>
                </a:cubicBezTo>
                <a:cubicBezTo>
                  <a:pt x="5031136" y="3904878"/>
                  <a:pt x="3904878" y="5031136"/>
                  <a:pt x="2515568" y="5031136"/>
                </a:cubicBezTo>
                <a:cubicBezTo>
                  <a:pt x="1126258" y="5031136"/>
                  <a:pt x="0" y="3904878"/>
                  <a:pt x="0" y="2515568"/>
                </a:cubicBezTo>
                <a:cubicBezTo>
                  <a:pt x="0" y="1126258"/>
                  <a:pt x="1126258" y="0"/>
                  <a:pt x="2515568" y="0"/>
                </a:cubicBezTo>
                <a:close/>
              </a:path>
            </a:pathLst>
          </a:cu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5E0D39B-809D-4F41-99EA-3F7C3610D961}"/>
              </a:ext>
            </a:extLst>
          </p:cNvPr>
          <p:cNvSpPr txBox="1"/>
          <p:nvPr/>
        </p:nvSpPr>
        <p:spPr>
          <a:xfrm>
            <a:off x="811657" y="5137079"/>
            <a:ext cx="502406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Executive Director Report </a:t>
            </a:r>
          </a:p>
          <a:p>
            <a:r>
              <a:rPr lang="en-US" sz="2800" dirty="0"/>
              <a:t>December 13, 2022</a:t>
            </a:r>
          </a:p>
        </p:txBody>
      </p:sp>
    </p:spTree>
    <p:extLst>
      <p:ext uri="{BB962C8B-B14F-4D97-AF65-F5344CB8AC3E}">
        <p14:creationId xmlns:p14="http://schemas.microsoft.com/office/powerpoint/2010/main" val="27513392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7FE9AE-A774-46E2-9D6F-63828E0816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Certification Update (A-H)</a:t>
            </a:r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3F993D69-3C5D-45E5-8C85-D18AE47DAC9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89975920"/>
              </p:ext>
            </p:extLst>
          </p:nvPr>
        </p:nvGraphicFramePr>
        <p:xfrm>
          <a:off x="2825392" y="1720982"/>
          <a:ext cx="7212461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76133">
                  <a:extLst>
                    <a:ext uri="{9D8B030D-6E8A-4147-A177-3AD203B41FA5}">
                      <a16:colId xmlns:a16="http://schemas.microsoft.com/office/drawing/2014/main" val="3678448719"/>
                    </a:ext>
                  </a:extLst>
                </a:gridCol>
                <a:gridCol w="1643834">
                  <a:extLst>
                    <a:ext uri="{9D8B030D-6E8A-4147-A177-3AD203B41FA5}">
                      <a16:colId xmlns:a16="http://schemas.microsoft.com/office/drawing/2014/main" val="2537517727"/>
                    </a:ext>
                  </a:extLst>
                </a:gridCol>
                <a:gridCol w="1592494">
                  <a:extLst>
                    <a:ext uri="{9D8B030D-6E8A-4147-A177-3AD203B41FA5}">
                      <a16:colId xmlns:a16="http://schemas.microsoft.com/office/drawing/2014/main" val="67211401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Initial Classification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November 16, 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December 12, 2022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34622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Certified (A – H)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8,322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   8,228 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1310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Certified (new graduates since 12/1/22)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1,094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81515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Conditionally Certified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   269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         342 **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09517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Not recertified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   243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    251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42450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Suspensions **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       8 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      14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72754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Potential Inquiry/Hearing **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       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      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5590618"/>
                  </a:ext>
                </a:extLst>
              </a:tr>
            </a:tbl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4CDCB8F-8A04-4E8B-A070-D434F1974A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POST Commission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AE484B6-31CC-4ABE-BAEF-4BFA7B3A5B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115F8-3398-40DD-8654-BEF681DD5C79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4E73768-0958-48D9-A108-8F280C51C9F9}"/>
              </a:ext>
            </a:extLst>
          </p:cNvPr>
          <p:cNvSpPr txBox="1"/>
          <p:nvPr/>
        </p:nvSpPr>
        <p:spPr>
          <a:xfrm>
            <a:off x="2815119" y="4759355"/>
            <a:ext cx="9739898" cy="101566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2000" dirty="0">
                <a:cs typeface="Calibri"/>
              </a:rPr>
              <a:t>* Includes 324 individuals who still need to report or complete 2022 in service training</a:t>
            </a:r>
          </a:p>
          <a:p>
            <a:r>
              <a:rPr lang="en-US" sz="2000" dirty="0">
                <a:cs typeface="Calibri"/>
              </a:rPr>
              <a:t>** MPTC identified officers completed Bridge, but still need work requirement</a:t>
            </a:r>
          </a:p>
          <a:p>
            <a:r>
              <a:rPr lang="en-US" sz="2000" dirty="0">
                <a:cs typeface="Calibri"/>
              </a:rPr>
              <a:t>*** Suspensions and Inquiries are not limited to A-H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7FAB69B-B050-4505-90AD-0BD4B14E5538}"/>
              </a:ext>
            </a:extLst>
          </p:cNvPr>
          <p:cNvSpPr txBox="1"/>
          <p:nvPr/>
        </p:nvSpPr>
        <p:spPr>
          <a:xfrm>
            <a:off x="10171417" y="2188398"/>
            <a:ext cx="174660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Now available in POST website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7FEAA34A-43A1-421F-842A-38EF8E45DE06}"/>
              </a:ext>
            </a:extLst>
          </p:cNvPr>
          <p:cNvSpPr/>
          <p:nvPr/>
        </p:nvSpPr>
        <p:spPr>
          <a:xfrm>
            <a:off x="8589198" y="2363056"/>
            <a:ext cx="1294545" cy="739740"/>
          </a:xfrm>
          <a:prstGeom prst="ellipse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Left Brace 8">
            <a:extLst>
              <a:ext uri="{FF2B5EF4-FFF2-40B4-BE49-F238E27FC236}">
                <a16:creationId xmlns:a16="http://schemas.microsoft.com/office/drawing/2014/main" id="{4548ED36-74EE-404E-B8B9-A6E7F4BD8027}"/>
              </a:ext>
            </a:extLst>
          </p:cNvPr>
          <p:cNvSpPr/>
          <p:nvPr/>
        </p:nvSpPr>
        <p:spPr>
          <a:xfrm>
            <a:off x="10037853" y="2188398"/>
            <a:ext cx="256853" cy="1015663"/>
          </a:xfrm>
          <a:prstGeom prst="leftBrac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2101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55FB29-ACED-4DE3-9C81-0ADFD498B2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 Service Training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D7BB16-07A9-45FD-879F-86433DCBBB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Officers have until June 30 to complete annual in-service training </a:t>
            </a:r>
          </a:p>
          <a:p>
            <a:r>
              <a:rPr lang="en-US" dirty="0"/>
              <a:t>Agencies have until September 30 to report compliance to MPTC </a:t>
            </a:r>
          </a:p>
          <a:p>
            <a:r>
              <a:rPr lang="en-US" dirty="0"/>
              <a:t>MPTC has identified certified </a:t>
            </a:r>
            <a:r>
              <a:rPr lang="en-US" b="1" dirty="0"/>
              <a:t>324</a:t>
            </a:r>
            <a:r>
              <a:rPr lang="en-US" dirty="0"/>
              <a:t> officers who: </a:t>
            </a:r>
          </a:p>
          <a:p>
            <a:pPr lvl="1"/>
            <a:r>
              <a:rPr lang="en-US" dirty="0"/>
              <a:t>Failed to </a:t>
            </a:r>
            <a:r>
              <a:rPr lang="en-US" u="sng" dirty="0"/>
              <a:t>complete</a:t>
            </a:r>
            <a:r>
              <a:rPr lang="en-US" dirty="0"/>
              <a:t> in-service training</a:t>
            </a:r>
            <a:endParaRPr lang="en-US" u="sng" dirty="0"/>
          </a:p>
          <a:p>
            <a:pPr lvl="1"/>
            <a:r>
              <a:rPr lang="en-US" dirty="0"/>
              <a:t>Or failed to </a:t>
            </a:r>
            <a:r>
              <a:rPr lang="en-US" u="sng" dirty="0"/>
              <a:t>report</a:t>
            </a:r>
            <a:r>
              <a:rPr lang="en-US" dirty="0"/>
              <a:t> compliance with in-service training</a:t>
            </a:r>
          </a:p>
          <a:p>
            <a:r>
              <a:rPr lang="en-US" dirty="0"/>
              <a:t>POST / MPTC to send letter to these officers and agencies about potential administrative suspension</a:t>
            </a:r>
          </a:p>
          <a:p>
            <a:pPr lvl="1"/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C92626A-6F93-4E66-A931-CB963ADB03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POST Commission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F1ABAF4-F649-4785-9925-A4E4FDDB34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115F8-3398-40DD-8654-BEF681DD5C79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7723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073693-9D7E-4542-A8C4-CC5F569555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Suspensions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883472-6675-403B-A2C1-055B8C2A98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555 CMR 1.08 require that upon decision to suspend: </a:t>
            </a:r>
          </a:p>
          <a:p>
            <a:pPr lvl="1"/>
            <a:r>
              <a:rPr lang="en-US" dirty="0"/>
              <a:t>POST notify the officer, the head of the bargaining unit, the head of the agency and DA of the jurisdiction.  </a:t>
            </a:r>
          </a:p>
          <a:p>
            <a:pPr lvl="1"/>
            <a:r>
              <a:rPr lang="en-US" dirty="0"/>
              <a:t>Suspension is effective upon receipt by the officer or the head of the agency (whichever occurs first)</a:t>
            </a:r>
          </a:p>
          <a:p>
            <a:r>
              <a:rPr lang="en-US" dirty="0"/>
              <a:t>Officer can request a Hearing (Adjudicatory) </a:t>
            </a:r>
          </a:p>
          <a:p>
            <a:pPr lvl="1"/>
            <a:r>
              <a:rPr lang="en-US" dirty="0"/>
              <a:t>5 days to request, 10 days to conduct (may be waived)</a:t>
            </a:r>
          </a:p>
          <a:p>
            <a:pPr lvl="1"/>
            <a:r>
              <a:rPr lang="en-US" dirty="0"/>
              <a:t>Regulations presume these will be public (with private deliberations)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542A5FD-EA10-4C37-846D-B4F9C63AE2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POST Commission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5C16332-185D-49C8-B63E-87DAC086B1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115F8-3398-40DD-8654-BEF681DD5C79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0134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335F2E-73D4-4F21-884B-97AAEC8686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Suspensions (continued)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7972A7-05B5-4A97-8C63-61C60F25D2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555 CMR 8.05 § 4 provides that Commission or Executive Director establish guidelines for publishing officer information </a:t>
            </a:r>
          </a:p>
          <a:p>
            <a:pPr lvl="1"/>
            <a:r>
              <a:rPr lang="en-US" dirty="0"/>
              <a:t>For suspensions: database contain the beginning and end date and </a:t>
            </a:r>
            <a:r>
              <a:rPr lang="en-US" u="sng" dirty="0"/>
              <a:t>the reason </a:t>
            </a:r>
            <a:r>
              <a:rPr lang="en-US" dirty="0"/>
              <a:t>for any suspension </a:t>
            </a:r>
          </a:p>
          <a:p>
            <a:r>
              <a:rPr lang="en-US" dirty="0"/>
              <a:t>Administrative Suspensions</a:t>
            </a:r>
          </a:p>
          <a:p>
            <a:pPr lvl="1"/>
            <a:r>
              <a:rPr lang="en-US" dirty="0"/>
              <a:t>As per prior delegation, Executive Director may also issue an administrative suspension (i.e., failure to complete in-service training, others)</a:t>
            </a:r>
          </a:p>
          <a:p>
            <a:pPr lvl="1"/>
            <a:r>
              <a:rPr lang="en-US" dirty="0"/>
              <a:t>Approach is to first inform individuals and agencies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869157A-65CE-4B79-9396-F8CB90793C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POST Commission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48A07EB-5550-4DE3-A79D-BD0B19E797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115F8-3398-40DD-8654-BEF681DD5C79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5616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7776BA-DA46-4359-8ADF-357DA73745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Finance &amp; Administrative Update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42BC2A-D2CF-4916-A1D8-B9A6871F86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39518" y="1706704"/>
            <a:ext cx="9632271" cy="4084495"/>
          </a:xfrm>
        </p:spPr>
        <p:txBody>
          <a:bodyPr>
            <a:normAutofit fontScale="92500"/>
          </a:bodyPr>
          <a:lstStyle/>
          <a:p>
            <a:r>
              <a:rPr lang="en-US"/>
              <a:t>Hiring Status</a:t>
            </a:r>
          </a:p>
          <a:p>
            <a:pPr lvl="1"/>
            <a:r>
              <a:rPr lang="en-US"/>
              <a:t>Compliance Agent – </a:t>
            </a:r>
            <a:r>
              <a:rPr lang="en-US" i="1"/>
              <a:t>Tim Quinn </a:t>
            </a:r>
            <a:r>
              <a:rPr lang="en-US"/>
              <a:t>– was on-boarded this week</a:t>
            </a:r>
          </a:p>
          <a:p>
            <a:pPr lvl="2"/>
            <a:r>
              <a:rPr lang="en-US"/>
              <a:t>DPS now has 1 Paralegal, 2 Enforcement Counsels, &amp; 2 Compliance Agents</a:t>
            </a:r>
          </a:p>
          <a:p>
            <a:pPr lvl="1"/>
            <a:r>
              <a:rPr lang="en-US"/>
              <a:t>Legal Intern from Northeastern University scheduled to start in January</a:t>
            </a:r>
          </a:p>
          <a:p>
            <a:pPr lvl="1"/>
            <a:r>
              <a:rPr lang="en-US"/>
              <a:t>Currently, there are </a:t>
            </a:r>
            <a:r>
              <a:rPr lang="en-US" b="1"/>
              <a:t>7 open positions</a:t>
            </a:r>
            <a:r>
              <a:rPr lang="en-US"/>
              <a:t>: </a:t>
            </a:r>
          </a:p>
          <a:p>
            <a:pPr lvl="2"/>
            <a:r>
              <a:rPr lang="en-US"/>
              <a:t>Interviews continue for </a:t>
            </a:r>
            <a:r>
              <a:rPr lang="en-US" b="1"/>
              <a:t>1</a:t>
            </a:r>
            <a:r>
              <a:rPr lang="en-US"/>
              <a:t> </a:t>
            </a:r>
            <a:r>
              <a:rPr lang="en-US" b="1"/>
              <a:t>Paralegal</a:t>
            </a:r>
            <a:r>
              <a:rPr lang="en-US"/>
              <a:t> (Legal Division) and </a:t>
            </a:r>
            <a:r>
              <a:rPr lang="en-US" b="1"/>
              <a:t>2</a:t>
            </a:r>
            <a:r>
              <a:rPr lang="en-US"/>
              <a:t> </a:t>
            </a:r>
            <a:r>
              <a:rPr lang="en-US" b="1"/>
              <a:t>Senior Certification Specialists</a:t>
            </a:r>
            <a:r>
              <a:rPr lang="en-US"/>
              <a:t> (Police Certification Division)</a:t>
            </a:r>
          </a:p>
          <a:p>
            <a:pPr lvl="2"/>
            <a:r>
              <a:rPr lang="en-US"/>
              <a:t>Application reviews are ongoing for </a:t>
            </a:r>
            <a:r>
              <a:rPr lang="en-US" b="1"/>
              <a:t>1</a:t>
            </a:r>
            <a:r>
              <a:rPr lang="en-US"/>
              <a:t> </a:t>
            </a:r>
            <a:r>
              <a:rPr lang="en-US" b="1"/>
              <a:t>Digital Comms Manager</a:t>
            </a:r>
            <a:r>
              <a:rPr lang="en-US"/>
              <a:t> (Comms Division), and </a:t>
            </a:r>
            <a:r>
              <a:rPr lang="en-US" b="1"/>
              <a:t>1</a:t>
            </a:r>
            <a:r>
              <a:rPr lang="en-US"/>
              <a:t> </a:t>
            </a:r>
            <a:r>
              <a:rPr lang="en-US" b="1"/>
              <a:t>Product Manager </a:t>
            </a:r>
            <a:r>
              <a:rPr lang="en-US"/>
              <a:t>and </a:t>
            </a:r>
            <a:r>
              <a:rPr lang="en-US" b="1"/>
              <a:t>1</a:t>
            </a:r>
            <a:r>
              <a:rPr lang="en-US"/>
              <a:t> </a:t>
            </a:r>
            <a:r>
              <a:rPr lang="en-US" b="1"/>
              <a:t>Technical Lead</a:t>
            </a:r>
            <a:r>
              <a:rPr lang="en-US"/>
              <a:t> with the IT Division</a:t>
            </a:r>
          </a:p>
          <a:p>
            <a:pPr lvl="2"/>
            <a:r>
              <a:rPr lang="en-US" b="1"/>
              <a:t>Director of Police Standards</a:t>
            </a:r>
            <a:r>
              <a:rPr lang="en-US"/>
              <a:t> position was officially posted last week: Mass Lawyers Weekly; Mass Bar Assn, Boston Bar Assn, and the Affinity Bar </a:t>
            </a:r>
            <a:r>
              <a:rPr lang="en-US" err="1"/>
              <a:t>Assns</a:t>
            </a:r>
            <a:r>
              <a:rPr lang="en-US"/>
              <a:t> </a:t>
            </a:r>
          </a:p>
          <a:p>
            <a:pPr lvl="1"/>
            <a:r>
              <a:rPr lang="en-US"/>
              <a:t>Currently at 22 Employees; Forecasting 28 by Jun 30</a:t>
            </a:r>
            <a:r>
              <a:rPr lang="en-US" baseline="30000"/>
              <a:t>th</a:t>
            </a:r>
            <a:r>
              <a:rPr lang="en-US"/>
              <a:t> </a:t>
            </a:r>
          </a:p>
          <a:p>
            <a:pPr lvl="1"/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E72C39C-DEE4-461E-A325-FCE37C562E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POST Commission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76AFC27-74AF-469B-A4A9-ACDD3806BD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115F8-3398-40DD-8654-BEF681DD5C79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917217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6F26D5A5E6A7B48969CC172B6C19D03" ma:contentTypeVersion="17" ma:contentTypeDescription="Create a new document." ma:contentTypeScope="" ma:versionID="06105fc99a40dc0bfa0b8b05582329f8">
  <xsd:schema xmlns:xsd="http://www.w3.org/2001/XMLSchema" xmlns:xs="http://www.w3.org/2001/XMLSchema" xmlns:p="http://schemas.microsoft.com/office/2006/metadata/properties" xmlns:ns2="42e21ee1-8e13-46c6-b775-69c4c9f561ff" xmlns:ns3="2a2c6b6e-b2ea-4611-9a92-98190716b015" targetNamespace="http://schemas.microsoft.com/office/2006/metadata/properties" ma:root="true" ma:fieldsID="2bd2d5b3a7ef2d5e329cf58cd53eef9d" ns2:_="" ns3:_="">
    <xsd:import namespace="42e21ee1-8e13-46c6-b775-69c4c9f561ff"/>
    <xsd:import namespace="2a2c6b6e-b2ea-4611-9a92-98190716b01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Lastname" minOccurs="0"/>
                <xsd:element ref="ns2:Firstname" minOccurs="0"/>
                <xsd:element ref="ns2:DOB" minOccurs="0"/>
                <xsd:element ref="ns2:CERTNUM" minOccurs="0"/>
                <xsd:element ref="ns2:EXPIRE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2e21ee1-8e13-46c6-b775-69c4c9f561f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astname" ma:index="12" nillable="true" ma:displayName="Lastname" ma:format="Dropdown" ma:internalName="Lastname">
      <xsd:simpleType>
        <xsd:restriction base="dms:Text">
          <xsd:maxLength value="255"/>
        </xsd:restriction>
      </xsd:simpleType>
    </xsd:element>
    <xsd:element name="Firstname" ma:index="13" nillable="true" ma:displayName="Firstname" ma:format="Dropdown" ma:internalName="Firstname">
      <xsd:simpleType>
        <xsd:restriction base="dms:Text">
          <xsd:maxLength value="255"/>
        </xsd:restriction>
      </xsd:simpleType>
    </xsd:element>
    <xsd:element name="DOB" ma:index="14" nillable="true" ma:displayName="DOB" ma:format="DateOnly" ma:internalName="DOB">
      <xsd:simpleType>
        <xsd:restriction base="dms:DateTime"/>
      </xsd:simpleType>
    </xsd:element>
    <xsd:element name="CERTNUM" ma:index="15" nillable="true" ma:displayName="CERT NUM" ma:format="Dropdown" ma:internalName="CERTNUM">
      <xsd:simpleType>
        <xsd:restriction base="dms:Text">
          <xsd:maxLength value="255"/>
        </xsd:restriction>
      </xsd:simpleType>
    </xsd:element>
    <xsd:element name="EXPIRE" ma:index="16" nillable="true" ma:displayName="ISSUED" ma:format="DateOnly" ma:internalName="EXPIRE">
      <xsd:simpleType>
        <xsd:restriction base="dms:DateTime"/>
      </xsd:simpleType>
    </xsd:element>
    <xsd:element name="lcf76f155ced4ddcb4097134ff3c332f" ma:index="18" nillable="true" ma:taxonomy="true" ma:internalName="lcf76f155ced4ddcb4097134ff3c332f" ma:taxonomyFieldName="MediaServiceImageTags" ma:displayName="Image Tags" ma:readOnly="false" ma:fieldId="{5cf76f15-5ced-4ddc-b409-7134ff3c332f}" ma:taxonomyMulti="true" ma:sspId="9f123c60-6d59-4beb-a46f-4c7d903a1f2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23" nillable="true" ma:displayName="MediaServiceDateTaken" ma:internalName="MediaServiceDateTaken" ma:readOnly="true">
      <xsd:simpleType>
        <xsd:restriction base="dms:Text"/>
      </xsd:simpleType>
    </xsd:element>
    <xsd:element name="MediaLengthInSeconds" ma:index="24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a2c6b6e-b2ea-4611-9a92-98190716b015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9" nillable="true" ma:displayName="Taxonomy Catch All Column" ma:hidden="true" ma:list="{a4f23721-9877-44a4-af10-bff3aab4ebbd}" ma:internalName="TaxCatchAll" ma:showField="CatchAllData" ma:web="2a2c6b6e-b2ea-4611-9a92-98190716b01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2a2c6b6e-b2ea-4611-9a92-98190716b015" xsi:nil="true"/>
    <lcf76f155ced4ddcb4097134ff3c332f xmlns="42e21ee1-8e13-46c6-b775-69c4c9f561ff">
      <Terms xmlns="http://schemas.microsoft.com/office/infopath/2007/PartnerControls"/>
    </lcf76f155ced4ddcb4097134ff3c332f>
    <DOB xmlns="42e21ee1-8e13-46c6-b775-69c4c9f561ff" xsi:nil="true"/>
    <EXPIRE xmlns="42e21ee1-8e13-46c6-b775-69c4c9f561ff" xsi:nil="true"/>
    <CERTNUM xmlns="42e21ee1-8e13-46c6-b775-69c4c9f561ff" xsi:nil="true"/>
    <Lastname xmlns="42e21ee1-8e13-46c6-b775-69c4c9f561ff" xsi:nil="true"/>
    <Firstname xmlns="42e21ee1-8e13-46c6-b775-69c4c9f561ff" xsi:nil="true"/>
    <SharedWithUsers xmlns="2a2c6b6e-b2ea-4611-9a92-98190716b015">
      <UserInfo>
        <DisplayName>Zuniga, Enrique (PST)</DisplayName>
        <AccountId>11</AccountId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205DB514-0369-424B-84FF-1907EE8318A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00B3BCE-14D5-44D3-84BB-7397170A18C7}">
  <ds:schemaRefs>
    <ds:schemaRef ds:uri="2a2c6b6e-b2ea-4611-9a92-98190716b015"/>
    <ds:schemaRef ds:uri="42e21ee1-8e13-46c6-b775-69c4c9f561ff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2C6BD938-8DB5-40A7-9940-AA60B30F2FD3}">
  <ds:schemaRefs>
    <ds:schemaRef ds:uri="2a2c6b6e-b2ea-4611-9a92-98190716b015"/>
    <ds:schemaRef ds:uri="http://purl.org/dc/elements/1.1/"/>
    <ds:schemaRef ds:uri="http://schemas.microsoft.com/office/infopath/2007/PartnerControls"/>
    <ds:schemaRef ds:uri="42e21ee1-8e13-46c6-b775-69c4c9f561ff"/>
    <ds:schemaRef ds:uri="http://www.w3.org/XML/1998/namespace"/>
    <ds:schemaRef ds:uri="http://purl.org/dc/terms/"/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4480</TotalTime>
  <Words>475</Words>
  <Application>Microsoft Office PowerPoint</Application>
  <PresentationFormat>Widescreen</PresentationFormat>
  <Paragraphs>69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Custom Design</vt:lpstr>
      <vt:lpstr>Office Theme</vt:lpstr>
      <vt:lpstr>PowerPoint Presentation</vt:lpstr>
      <vt:lpstr>Certification Update (A-H)</vt:lpstr>
      <vt:lpstr>In Service Training</vt:lpstr>
      <vt:lpstr>Suspensions</vt:lpstr>
      <vt:lpstr>Suspensions (continued)</vt:lpstr>
      <vt:lpstr>Finance &amp; Administrative Update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</dc:title>
  <dc:creator>Jamie Ennis</dc:creator>
  <cp:lastModifiedBy>Campbell, Cynthia A. (PST)</cp:lastModifiedBy>
  <cp:revision>50</cp:revision>
  <cp:lastPrinted>2022-06-29T22:22:21Z</cp:lastPrinted>
  <dcterms:created xsi:type="dcterms:W3CDTF">2022-03-11T21:15:50Z</dcterms:created>
  <dcterms:modified xsi:type="dcterms:W3CDTF">2022-12-13T17:33:31Z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0x01010026F26D5A5E6A7B48969CC172B6C19D03</vt:lpwstr>
  </property>
  <property fmtid="{D5CDD505-2E9C-101B-9397-08002B2CF9AE}" pid="3" name="MediaServiceImageTags">
    <vt:lpwstr/>
  </property>
</Properties>
</file>