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4"/>
    <p:sldMasterId id="2147483672" r:id="rId5"/>
  </p:sldMasterIdLst>
  <p:notesMasterIdLst>
    <p:notesMasterId r:id="rId14"/>
  </p:notesMasterIdLst>
  <p:sldIdLst>
    <p:sldId id="256" r:id="rId6"/>
    <p:sldId id="293" r:id="rId7"/>
    <p:sldId id="294" r:id="rId8"/>
    <p:sldId id="297" r:id="rId9"/>
    <p:sldId id="295" r:id="rId10"/>
    <p:sldId id="296" r:id="rId11"/>
    <p:sldId id="299" r:id="rId12"/>
    <p:sldId id="298" r:id="rId13"/>
  </p:sldIdLst>
  <p:sldSz cx="12192000" cy="6858000"/>
  <p:notesSz cx="7099300" cy="93853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305CAF9-7E80-4E29-8AF5-8D13836442F2}" v="1" dt="2023-03-15T19:44:34.744"/>
    <p1510:client id="{85A27E94-2E6C-4AF8-9326-F0A5FE44C573}" v="2" dt="2023-03-15T19:09:20.03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13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Zuniga, Enrique (PST)" userId="39e83bb2-785e-427c-be0f-38fdce429e23" providerId="ADAL" clId="{7305CAF9-7E80-4E29-8AF5-8D13836442F2}"/>
    <pc:docChg chg="custSel addSld modSld">
      <pc:chgData name="Zuniga, Enrique (PST)" userId="39e83bb2-785e-427c-be0f-38fdce429e23" providerId="ADAL" clId="{7305CAF9-7E80-4E29-8AF5-8D13836442F2}" dt="2023-03-15T19:47:37.844" v="97" actId="1036"/>
      <pc:docMkLst>
        <pc:docMk/>
      </pc:docMkLst>
      <pc:sldChg chg="modSp mod">
        <pc:chgData name="Zuniga, Enrique (PST)" userId="39e83bb2-785e-427c-be0f-38fdce429e23" providerId="ADAL" clId="{7305CAF9-7E80-4E29-8AF5-8D13836442F2}" dt="2023-03-15T19:47:37.844" v="97" actId="1036"/>
        <pc:sldMkLst>
          <pc:docMk/>
          <pc:sldMk cId="2480959445" sldId="296"/>
        </pc:sldMkLst>
        <pc:spChg chg="mod">
          <ac:chgData name="Zuniga, Enrique (PST)" userId="39e83bb2-785e-427c-be0f-38fdce429e23" providerId="ADAL" clId="{7305CAF9-7E80-4E29-8AF5-8D13836442F2}" dt="2023-03-15T19:47:37.844" v="97" actId="1036"/>
          <ac:spMkLst>
            <pc:docMk/>
            <pc:sldMk cId="2480959445" sldId="296"/>
            <ac:spMk id="3" creationId="{84AC6C0E-5AD4-4A5C-ACD7-221C3BF4E6DE}"/>
          </ac:spMkLst>
        </pc:spChg>
      </pc:sldChg>
      <pc:sldChg chg="modSp new mod">
        <pc:chgData name="Zuniga, Enrique (PST)" userId="39e83bb2-785e-427c-be0f-38fdce429e23" providerId="ADAL" clId="{7305CAF9-7E80-4E29-8AF5-8D13836442F2}" dt="2023-03-15T19:46:17.473" v="87" actId="14"/>
        <pc:sldMkLst>
          <pc:docMk/>
          <pc:sldMk cId="3634293348" sldId="299"/>
        </pc:sldMkLst>
        <pc:spChg chg="mod">
          <ac:chgData name="Zuniga, Enrique (PST)" userId="39e83bb2-785e-427c-be0f-38fdce429e23" providerId="ADAL" clId="{7305CAF9-7E80-4E29-8AF5-8D13836442F2}" dt="2023-03-15T19:43:09.854" v="1"/>
          <ac:spMkLst>
            <pc:docMk/>
            <pc:sldMk cId="3634293348" sldId="299"/>
            <ac:spMk id="2" creationId="{D488D093-73CD-401C-B282-D3B52E8F6474}"/>
          </ac:spMkLst>
        </pc:spChg>
        <pc:spChg chg="mod">
          <ac:chgData name="Zuniga, Enrique (PST)" userId="39e83bb2-785e-427c-be0f-38fdce429e23" providerId="ADAL" clId="{7305CAF9-7E80-4E29-8AF5-8D13836442F2}" dt="2023-03-15T19:46:17.473" v="87" actId="14"/>
          <ac:spMkLst>
            <pc:docMk/>
            <pc:sldMk cId="3634293348" sldId="299"/>
            <ac:spMk id="3" creationId="{1636512A-FCA8-4E2E-8D14-8AC39152DD71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470895"/>
          </a:xfrm>
          <a:prstGeom prst="rect">
            <a:avLst/>
          </a:prstGeom>
        </p:spPr>
        <p:txBody>
          <a:bodyPr vert="horz" lIns="94192" tIns="47096" rIns="94192" bIns="4709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470895"/>
          </a:xfrm>
          <a:prstGeom prst="rect">
            <a:avLst/>
          </a:prstGeom>
        </p:spPr>
        <p:txBody>
          <a:bodyPr vert="horz" lIns="94192" tIns="47096" rIns="94192" bIns="47096" rtlCol="0"/>
          <a:lstStyle>
            <a:lvl1pPr algn="r">
              <a:defRPr sz="1200"/>
            </a:lvl1pPr>
          </a:lstStyle>
          <a:p>
            <a:fld id="{8D97DBD6-0D7F-4BE3-97C7-E9CA2BC58C40}" type="datetimeFigureOut">
              <a:rPr lang="en-US" smtClean="0"/>
              <a:t>3/15/2023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5013" y="1173163"/>
            <a:ext cx="5629275" cy="31670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192" tIns="47096" rIns="94192" bIns="4709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516676"/>
            <a:ext cx="5679440" cy="3695462"/>
          </a:xfrm>
          <a:prstGeom prst="rect">
            <a:avLst/>
          </a:prstGeom>
        </p:spPr>
        <p:txBody>
          <a:bodyPr vert="horz" lIns="94192" tIns="47096" rIns="94192" bIns="4709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4407"/>
            <a:ext cx="3076363" cy="470894"/>
          </a:xfrm>
          <a:prstGeom prst="rect">
            <a:avLst/>
          </a:prstGeom>
        </p:spPr>
        <p:txBody>
          <a:bodyPr vert="horz" lIns="94192" tIns="47096" rIns="94192" bIns="4709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8914407"/>
            <a:ext cx="3076363" cy="470894"/>
          </a:xfrm>
          <a:prstGeom prst="rect">
            <a:avLst/>
          </a:prstGeom>
        </p:spPr>
        <p:txBody>
          <a:bodyPr vert="horz" lIns="94192" tIns="47096" rIns="94192" bIns="47096" rtlCol="0" anchor="b"/>
          <a:lstStyle>
            <a:lvl1pPr algn="r">
              <a:defRPr sz="1200"/>
            </a:lvl1pPr>
          </a:lstStyle>
          <a:p>
            <a:fld id="{056C060C-1684-4581-8E5F-42392FC397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5020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6C060C-1684-4581-8E5F-42392FC397F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92387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6C060C-1684-4581-8E5F-42392FC397F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79653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45E6DE-2648-44DA-BD7B-EBF777BB87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69CEA15-453D-44B5-9536-04624039FE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D65B2F-1211-4A51-97E5-0AC935AC09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DA5E6-46E9-484F-8133-81685BE9E958}" type="datetimeFigureOut">
              <a:rPr lang="en-US" smtClean="0"/>
              <a:t>3/15/2023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369D4B-2827-48CA-85AB-C17962B1E8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823784-561B-4E6E-93EE-CCEC3B241C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41E2F-A508-4037-BC7A-B277D58A69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90903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CFFBBE-3290-4BCF-92CE-D3CFD23CC3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CE8356C-7747-45A9-8907-1FBA596CE2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BB483A-DB85-4D79-AB37-EA0C75FFED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DA5E6-46E9-484F-8133-81685BE9E958}" type="datetimeFigureOut">
              <a:rPr lang="en-US" smtClean="0"/>
              <a:t>3/15/2023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A26F39-0DCC-45F0-9825-CD06504821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9A15F4-E69C-4C58-BED6-68644A4026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41E2F-A508-4037-BC7A-B277D58A69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70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634C2EB-D896-4D38-AC21-A09003E29C1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3CC822D-4131-4DEE-B823-5E65091F2C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A57A94-C259-4A9F-924D-886470808C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DA5E6-46E9-484F-8133-81685BE9E958}" type="datetimeFigureOut">
              <a:rPr lang="en-US" smtClean="0"/>
              <a:t>3/15/2023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4E9AC8-6EE2-4072-9131-553E2A2FF3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C65D03-432E-42BC-B70C-107FA06AAC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41E2F-A508-4037-BC7A-B277D58A69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66581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3E1F8A-BBAD-4D5E-9218-501F983650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AC4301F-1870-4229-9B28-D8B76F96A4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448B3F-F5E9-47D8-AA86-3564F94779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7DB6B-6D21-456D-A72A-566D75A54F53}" type="datetime1">
              <a:rPr lang="en-US" smtClean="0"/>
              <a:t>3/15/2023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930983-958D-4CCA-BAF7-58C54782ED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POST Commission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557F60-9D6E-4AD9-942C-1B78A37DBA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115F8-3398-40DD-8654-BEF681DD5C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24124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C9B5CE1-F1EE-4F64-A40B-107591050BE4}"/>
              </a:ext>
            </a:extLst>
          </p:cNvPr>
          <p:cNvSpPr/>
          <p:nvPr userDrawn="1"/>
        </p:nvSpPr>
        <p:spPr>
          <a:xfrm>
            <a:off x="0" y="5998208"/>
            <a:ext cx="12192000" cy="934404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75000"/>
                  <a:shade val="30000"/>
                  <a:satMod val="115000"/>
                </a:schemeClr>
              </a:gs>
              <a:gs pos="76000">
                <a:srgbClr val="244B91"/>
              </a:gs>
              <a:gs pos="52000">
                <a:schemeClr val="accent1">
                  <a:lumMod val="75000"/>
                  <a:shade val="67500"/>
                  <a:satMod val="115000"/>
                </a:schemeClr>
              </a:gs>
              <a:gs pos="100000">
                <a:schemeClr val="accent1">
                  <a:lumMod val="75000"/>
                  <a:shade val="100000"/>
                  <a:satMod val="115000"/>
                </a:schemeClr>
              </a:gs>
            </a:gsLst>
            <a:lin ang="81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8BED246-343A-474A-B1D8-B5F7860D9C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18080" y="365125"/>
            <a:ext cx="8935719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86009E-3119-4AE1-8FB5-C79A58DA3D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18080" y="1889758"/>
            <a:ext cx="8935719" cy="4108449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A16EC5-A5B1-485D-BF51-0D69C9AFC10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10312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1232EAF-BC5C-4E8B-AE91-8F7645C878A9}" type="datetime1">
              <a:rPr lang="en-US" smtClean="0"/>
              <a:pPr/>
              <a:t>3/15/2023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C01215-7A18-4AD0-8CD8-2ABB07311D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10312"/>
            <a:ext cx="4114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POST Commission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7F220F-03E8-43C5-AE74-A35CBE180A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10312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04115F8-3398-40DD-8654-BEF681DD5C79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8F2DFEC-FD6E-49A0-9243-76541608988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" y="-14923"/>
            <a:ext cx="2189164" cy="2189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97963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F56125-03A4-4F32-89AA-1EA422A877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0D44A0-F470-43E4-A14D-90AA05C280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30CF8-5614-452B-95F0-1E8939705A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37D61-1B46-4461-A143-FA476788F102}" type="datetime1">
              <a:rPr lang="en-US" smtClean="0"/>
              <a:t>3/15/2023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4A967C-D78F-461D-AD0E-0A6F8FA0F6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POST Commission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D7485C-4007-4D82-A4C5-D6C22FFC5E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115F8-3398-40DD-8654-BEF681DD5C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17996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5930BE-F27F-4128-8C54-369C0BBF49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C5B029-BC87-472B-BA36-4C06778319C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A5CD76-EEE8-4A8E-B67D-8317F6BA19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4B5FB4-2F73-4FF5-881E-F3CCA4504E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759A5-AF7C-4E68-96F1-5D83EFA6493E}" type="datetime1">
              <a:rPr lang="en-US" smtClean="0"/>
              <a:t>3/15/2023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9444BF-31D5-4237-B058-0CF1C15492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POST Commission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3A0A01-31BA-4E36-B22B-1581EB851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115F8-3398-40DD-8654-BEF681DD5C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27075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48415A-A221-495E-8948-253603B55A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13D96D-A165-423C-A7AE-4123D46763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5655483-2B07-4CDC-B6AF-D4324985E5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75A2DA5-5D08-453B-80E9-803E65D96E7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6D7BC3C-F76A-4BC0-8A3B-ABCC049C600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073D63E-2FD5-4C5C-B013-EFB73DC813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91883-253A-454E-921C-B6B57A529743}" type="datetime1">
              <a:rPr lang="en-US" smtClean="0"/>
              <a:t>3/15/2023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B0A92C2-C49E-4A89-BF35-33EBD97EAF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POST Commission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D912410-1343-4B31-A3C8-8B2B3381A1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115F8-3398-40DD-8654-BEF681DD5C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389789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C2A0AA-DFB1-44A9-A878-36F70C34D2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C503449-DFF7-407C-892A-D9530191F6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78A37-F7A3-42C7-A6BB-30F9DE7D775E}" type="datetime1">
              <a:rPr lang="en-US" smtClean="0"/>
              <a:t>3/15/2023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A14BFDF-2DF4-416C-96CC-218AAC3880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POST Commission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C248014-FE6C-4D38-8399-6A3D01D2A2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115F8-3398-40DD-8654-BEF681DD5C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332414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218C1A2-DE3A-49F7-B61D-0B6BAB1BC8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23DDD-A9C1-4C54-9A83-5C327C60CC17}" type="datetime1">
              <a:rPr lang="en-US" smtClean="0"/>
              <a:t>3/15/2023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C957F52-6B9E-46F9-9595-A4D9E02388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POST Commission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995DE61-4952-40A2-A2AB-546E161BB1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115F8-3398-40DD-8654-BEF681DD5C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93613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7B3B48-1602-46A4-836E-479F6B09B7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0A2917-B0A5-4745-8C04-AABFBBD9F2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A81F2B3-A16E-4504-82EC-F42BC96B06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B0D9043-44A0-45E8-A94D-CAC8A2CE26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BE36B-4F94-4ECA-9EB0-061E7C9389CE}" type="datetime1">
              <a:rPr lang="en-US" smtClean="0"/>
              <a:t>3/15/2023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D57BC65-8590-403B-ACAE-F7DABC2B49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POST Commission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A744594-954E-4E2D-82CB-81F314841C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115F8-3398-40DD-8654-BEF681DD5C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7013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B0E2A4-5913-47ED-B187-9A9D8C4D75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BD34C8-3FC2-45EC-8D13-D552509A01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EEBD36-7601-4689-ADEB-5EBAC8ED8C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DA5E6-46E9-484F-8133-81685BE9E958}" type="datetimeFigureOut">
              <a:rPr lang="en-US" smtClean="0"/>
              <a:t>3/15/2023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931C9E-65F0-4444-841B-014030A3A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DDB01C-B02E-441C-A0B2-4BDF895F42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41E2F-A508-4037-BC7A-B277D58A69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00500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C2DB6C-0EDE-499A-99A5-B3704FF188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1EE659E-8A5A-41DD-86C9-C67C8EFBBFC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F52E17B-99D5-4C94-9383-C3169464A5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7686997-A453-4ECF-8B56-3F41E6DDBD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2B1C7-0BF7-492E-8176-4E36AC595B07}" type="datetime1">
              <a:rPr lang="en-US" smtClean="0"/>
              <a:t>3/15/2023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CAE93E-1EE9-47BA-B6C3-F3E6367BAA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POST Commission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016A13-6B62-4F94-9EF1-B5BA6C9B2F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115F8-3398-40DD-8654-BEF681DD5C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0504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916EDA-CC12-4A9C-8741-0FF3EBE399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A6AF3A7-BC45-4869-AC88-FE8F2BAF7C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A787D3-A02D-4C66-8EAE-0BD9DCCA74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A8CE2-DA53-4462-B56F-DF389396CE85}" type="datetime1">
              <a:rPr lang="en-US" smtClean="0"/>
              <a:t>3/15/2023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968F0B-E8C5-41DE-999B-19764BA84D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POST Commission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7DC2B4-1AA1-4AEC-9144-86F67464C4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115F8-3398-40DD-8654-BEF681DD5C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792310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AB9D6D5-A5E0-476F-8A9E-7D718E34E81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EB12979-80EF-4BD1-A0FD-1BB0DF9CAB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2BEFAD-6D8C-41E4-8E9E-B923EDEB4D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CABB5-7999-481D-83C3-CDED681476D9}" type="datetime1">
              <a:rPr lang="en-US" smtClean="0"/>
              <a:t>3/15/2023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82B8AA-01D2-46E0-8C9E-B05CCE6C52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POST Commission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4267F2-A62C-434C-A136-F610429549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115F8-3398-40DD-8654-BEF681DD5C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909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2FDB44-51E5-4838-AE2D-0EAA1D8EDB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9F4612-DB8C-4342-B940-C9B699486C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B8898B-8581-416F-9E7E-883FF4A9A7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DA5E6-46E9-484F-8133-81685BE9E958}" type="datetimeFigureOut">
              <a:rPr lang="en-US" smtClean="0"/>
              <a:t>3/15/2023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EA9CFF-12F7-457E-A3B8-2F5E62E149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55F056-9557-45BD-B5BE-EC1FEE59A2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41E2F-A508-4037-BC7A-B277D58A69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3452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73723C-546E-4191-9A45-8CDF9FA46A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9DEE9E-5459-4C86-B61E-1A111F5FE9D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52C5D4D-F90A-4BD6-9942-E862BDAE84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985E86-0D10-4C6E-B8DD-1CA861136F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DA5E6-46E9-484F-8133-81685BE9E958}" type="datetimeFigureOut">
              <a:rPr lang="en-US" smtClean="0"/>
              <a:t>3/15/2023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EEE104-8684-4114-BE7D-D860A37A99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0630BD5-7819-44C7-8E4B-BEBAA0E38B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41E2F-A508-4037-BC7A-B277D58A69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35181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9BE140-7B32-4213-9208-10CEE349AB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98912E-75AD-4392-8AF2-EB33611066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B7F929A-E7EC-43DB-AA5A-37FEF5D97B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55B671E-3388-4267-8E2D-3A3AFFB9DB0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9EA40C4-3B61-4A4D-BC5A-38BA8F537F9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3063F9D-FB1E-4062-9002-4FEDC05F52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DA5E6-46E9-484F-8133-81685BE9E958}" type="datetimeFigureOut">
              <a:rPr lang="en-US" smtClean="0"/>
              <a:t>3/15/2023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B409C03-7EC1-43F9-A0FF-8A322028B1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55BFA2D-500A-41B1-A472-73B9CE2A94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41E2F-A508-4037-BC7A-B277D58A69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0553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C92096-EF45-4ECD-8A7C-97A01614A7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1CC0B7F-B5D2-4E66-B4CA-2D1A3791C4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DA5E6-46E9-484F-8133-81685BE9E958}" type="datetimeFigureOut">
              <a:rPr lang="en-US" smtClean="0"/>
              <a:t>3/15/2023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6279E86-C875-457E-816D-876511261B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189A70C-E90B-4147-BD86-10241B79B0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41E2F-A508-4037-BC7A-B277D58A69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81536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EA5E463-9295-4BD1-BA61-09EE698B3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DA5E6-46E9-484F-8133-81685BE9E958}" type="datetimeFigureOut">
              <a:rPr lang="en-US" smtClean="0"/>
              <a:t>3/15/2023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CF2A5D5-5376-4837-8106-EF7000C33A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EEECF37-43AF-4468-B25D-B1A556B60E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41E2F-A508-4037-BC7A-B277D58A69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39628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6AE3D2-A216-4536-BA85-50D1269FDB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E8A9F1-8692-4C55-B95A-EF85335476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A1E2235-4D82-456C-813F-DD64BB1519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5D8A214-1C52-4936-9258-5CBADD8723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DA5E6-46E9-484F-8133-81685BE9E958}" type="datetimeFigureOut">
              <a:rPr lang="en-US" smtClean="0"/>
              <a:t>3/15/2023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33558FB-7E8B-486B-BC5A-8046B5461F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9B35FE4-3BD1-4121-B40F-98269F7475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41E2F-A508-4037-BC7A-B277D58A69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6791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7ACA47-01EE-436B-ACD1-A8819064AE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E4C5D58-15D6-4496-BB98-420D1051D13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FB4C8D3-8C6D-4CC4-843E-9A735B5E2F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9B552AF-EB8A-40C3-AEEE-9AB4637863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DA5E6-46E9-484F-8133-81685BE9E958}" type="datetimeFigureOut">
              <a:rPr lang="en-US" smtClean="0"/>
              <a:t>3/15/2023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225C594-2815-4718-8493-1B893B4C7C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CD88D00-5153-44C2-9278-08C1F41DE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41E2F-A508-4037-BC7A-B277D58A69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3345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305BDD9-F03E-45C3-9D04-9E198F9049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4996630-6DD6-4DD8-9033-FD94BFC7DD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5A8C92-E56E-4E18-A25D-77B97C4B7F5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4DA5E6-46E9-484F-8133-81685BE9E958}" type="datetimeFigureOut">
              <a:rPr lang="en-US" smtClean="0"/>
              <a:t>3/15/2023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F90F65-393D-4AA9-A714-C4132A0ACC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4219C7-7BC3-4842-9AD9-F5DE4BD9D91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041E2F-A508-4037-BC7A-B277D58A69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5423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EABA0CE-DE9D-4B64-8B78-6E2F940153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A665FA-5E7C-44DF-AD21-C4E5E25D25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50D611-941C-44D1-9C00-757A8AC6B8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64106C-418C-422A-B103-C11DC5AEEFEF}" type="datetime1">
              <a:rPr lang="en-US" smtClean="0"/>
              <a:t>3/15/2023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316D7B-1CF7-4F4C-A0AC-90363F74AF6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POST Commission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F9B26A-C88B-4D42-892E-895E6E6A95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4115F8-3398-40DD-8654-BEF681DD5C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4742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3B1A3B-BA05-43D8-9383-CF3E717D44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82639" y="1012536"/>
            <a:ext cx="4613300" cy="3163224"/>
          </a:xfrm>
        </p:spPr>
        <p:txBody>
          <a:bodyPr anchor="t">
            <a:normAutofit/>
          </a:bodyPr>
          <a:lstStyle/>
          <a:p>
            <a:pPr algn="l"/>
            <a:r>
              <a:rPr lang="en-US" sz="4800" dirty="0"/>
              <a:t>		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1F45872-B12C-437F-A3AB-18F7E719B8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82638" y="3895726"/>
            <a:ext cx="5551227" cy="1790700"/>
          </a:xfrm>
        </p:spPr>
        <p:txBody>
          <a:bodyPr anchor="b">
            <a:normAutofit/>
          </a:bodyPr>
          <a:lstStyle/>
          <a:p>
            <a:pPr algn="l"/>
            <a:r>
              <a:rPr lang="en-US" sz="3600" dirty="0">
                <a:cs typeface="Calibri"/>
              </a:rPr>
              <a:t>Executive Director Report</a:t>
            </a:r>
          </a:p>
          <a:p>
            <a:pPr algn="l"/>
            <a:r>
              <a:rPr lang="en-US" sz="3600" dirty="0">
                <a:cs typeface="Calibri"/>
              </a:rPr>
              <a:t>March 16, 2023</a:t>
            </a:r>
            <a:endParaRPr lang="en-US" sz="3600" dirty="0"/>
          </a:p>
        </p:txBody>
      </p:sp>
      <p:pic>
        <p:nvPicPr>
          <p:cNvPr id="4" name="Picture 5">
            <a:extLst>
              <a:ext uri="{FF2B5EF4-FFF2-40B4-BE49-F238E27FC236}">
                <a16:creationId xmlns:a16="http://schemas.microsoft.com/office/drawing/2014/main" id="{1ABF7BF8-64D1-AD5A-5537-14D186A1BB1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-3" b="-3"/>
          <a:stretch/>
        </p:blipFill>
        <p:spPr>
          <a:xfrm>
            <a:off x="6972300" y="1012536"/>
            <a:ext cx="4756162" cy="4756162"/>
          </a:xfrm>
          <a:custGeom>
            <a:avLst/>
            <a:gdLst/>
            <a:ahLst/>
            <a:cxnLst/>
            <a:rect l="l" t="t" r="r" b="b"/>
            <a:pathLst>
              <a:path w="5031136" h="5031136">
                <a:moveTo>
                  <a:pt x="2515568" y="0"/>
                </a:moveTo>
                <a:cubicBezTo>
                  <a:pt x="3904878" y="0"/>
                  <a:pt x="5031136" y="1126258"/>
                  <a:pt x="5031136" y="2515568"/>
                </a:cubicBezTo>
                <a:cubicBezTo>
                  <a:pt x="5031136" y="3904878"/>
                  <a:pt x="3904878" y="5031136"/>
                  <a:pt x="2515568" y="5031136"/>
                </a:cubicBezTo>
                <a:cubicBezTo>
                  <a:pt x="1126258" y="5031136"/>
                  <a:pt x="0" y="3904878"/>
                  <a:pt x="0" y="2515568"/>
                </a:cubicBezTo>
                <a:cubicBezTo>
                  <a:pt x="0" y="1126258"/>
                  <a:pt x="1126258" y="0"/>
                  <a:pt x="2515568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7513392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D35306-1214-49A0-9583-B8B74E2C89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Certification Update (I-P)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879EBA-8FDD-4553-9401-4D9FF3346A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Started to communicate process and timeline for recertification of officers I-P</a:t>
            </a:r>
          </a:p>
          <a:p>
            <a:pPr lvl="1"/>
            <a:r>
              <a:rPr lang="en-US" dirty="0"/>
              <a:t>Detailed memo of the process, changes and timeline is included in commission packet </a:t>
            </a:r>
          </a:p>
          <a:p>
            <a:r>
              <a:rPr lang="en-US" dirty="0"/>
              <a:t>Process governed by 555 CMR 7.00: </a:t>
            </a:r>
          </a:p>
          <a:p>
            <a:pPr lvl="1"/>
            <a:r>
              <a:rPr lang="en-US" dirty="0"/>
              <a:t>Agencies complete two documents (Part 1 and Part 2); verify compliance with certain requirements</a:t>
            </a:r>
          </a:p>
          <a:p>
            <a:pPr lvl="1"/>
            <a:r>
              <a:rPr lang="en-US" dirty="0"/>
              <a:t>Chief or designee conducts oral interview with the help of Questionnaire (Part 2).  Attest to good moral character of officer.  </a:t>
            </a:r>
          </a:p>
          <a:p>
            <a:pPr lvl="1"/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6E25456-577C-4A36-93A3-52DAE4B889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POST Commission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35368E9-3329-418D-B4F4-F2F2A8845F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115F8-3398-40DD-8654-BEF681DD5C79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287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19B5C8-E283-4A8D-AFAC-D879E696C1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Recertification I – P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F98CDD-8BFA-4B08-80A0-18441A9A46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18080" y="1857954"/>
            <a:ext cx="8935719" cy="4108449"/>
          </a:xfrm>
        </p:spPr>
        <p:txBody>
          <a:bodyPr/>
          <a:lstStyle/>
          <a:p>
            <a:r>
              <a:rPr lang="en-US" dirty="0"/>
              <a:t>Updated certain questions in Part 1</a:t>
            </a:r>
          </a:p>
          <a:p>
            <a:pPr lvl="1"/>
            <a:r>
              <a:rPr lang="en-US" dirty="0"/>
              <a:t>Part 2 - Questionnaire remains the same (6 questions)</a:t>
            </a:r>
          </a:p>
          <a:p>
            <a:pPr lvl="1"/>
            <a:r>
              <a:rPr lang="en-US" dirty="0"/>
              <a:t>Attestations for Chiefs already started </a:t>
            </a:r>
          </a:p>
          <a:p>
            <a:r>
              <a:rPr lang="en-US" dirty="0"/>
              <a:t>New technology platform (Salesforce) </a:t>
            </a:r>
          </a:p>
          <a:p>
            <a:pPr lvl="1"/>
            <a:r>
              <a:rPr lang="en-US" dirty="0"/>
              <a:t>Information is entered directly into portal</a:t>
            </a:r>
          </a:p>
          <a:p>
            <a:pPr lvl="1"/>
            <a:r>
              <a:rPr lang="en-US" dirty="0"/>
              <a:t>Agencies submitting 100+ officers have data migration option</a:t>
            </a:r>
          </a:p>
          <a:p>
            <a:pPr lvl="1"/>
            <a:r>
              <a:rPr lang="en-US" dirty="0"/>
              <a:t>Training &amp; office hours during May</a:t>
            </a:r>
          </a:p>
          <a:p>
            <a:pPr lvl="1"/>
            <a:r>
              <a:rPr lang="en-US" dirty="0"/>
              <a:t>Everyone with a prior login (JIRA) will be e-mailed a new login by mid-May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8A87FBD-5034-4779-BFBC-A18A9E51C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POST Commission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92B40D5-A207-47DC-A667-EFCB3B8677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115F8-3398-40DD-8654-BEF681DD5C79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16771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A124E1-781E-4123-859F-F02AE5D590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Recertification I – 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B66941-064B-4A77-9E05-EEF5262F52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Notification decisions e-mailed directly to officers</a:t>
            </a:r>
          </a:p>
          <a:p>
            <a:pPr lvl="1"/>
            <a:r>
              <a:rPr lang="en-US" dirty="0"/>
              <a:t>Agencies can access reports in the portal </a:t>
            </a:r>
          </a:p>
          <a:p>
            <a:r>
              <a:rPr lang="en-US" dirty="0"/>
              <a:t>Time sensitive notices - where individuals may seek review </a:t>
            </a:r>
          </a:p>
          <a:p>
            <a:pPr lvl="1"/>
            <a:r>
              <a:rPr lang="en-US" dirty="0"/>
              <a:t>Will be e-mailed to individual, Chief, head of bargaining unit</a:t>
            </a:r>
          </a:p>
          <a:p>
            <a:pPr lvl="1"/>
            <a:r>
              <a:rPr lang="en-US" dirty="0"/>
              <a:t>POST protocol continues to be to ask Chiefs to serve these</a:t>
            </a:r>
          </a:p>
          <a:p>
            <a:r>
              <a:rPr lang="en-US" dirty="0"/>
              <a:t>POST will verify compliance with training requirements before sending notifications </a:t>
            </a:r>
          </a:p>
          <a:p>
            <a:pPr lvl="1"/>
            <a:r>
              <a:rPr lang="en-US" dirty="0"/>
              <a:t>This will minimize issuing correction letters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694F4D7-0745-4811-AD80-2BB3D07225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POST Commission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446D3EA-D66B-4FCB-B185-2F8AD9F279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115F8-3398-40DD-8654-BEF681DD5C79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70611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4E716A-BAC2-4584-B34C-83887FF1CC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Recertification I – P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336A1E-85BF-4BF6-B9D7-D843143A4C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Timeline </a:t>
            </a:r>
          </a:p>
          <a:p>
            <a:pPr lvl="1"/>
            <a:r>
              <a:rPr lang="en-US" dirty="0"/>
              <a:t>March	POST and IT Vendor finalized new platform</a:t>
            </a:r>
          </a:p>
          <a:p>
            <a:pPr lvl="1"/>
            <a:r>
              <a:rPr lang="en-US" dirty="0"/>
              <a:t>April 15 	Documents and worksheet available on website</a:t>
            </a:r>
          </a:p>
          <a:p>
            <a:pPr lvl="1"/>
            <a:r>
              <a:rPr lang="en-US" dirty="0"/>
              <a:t>May 1 	Chiefs attestations due </a:t>
            </a:r>
          </a:p>
          <a:p>
            <a:pPr lvl="1"/>
            <a:r>
              <a:rPr lang="en-US" dirty="0"/>
              <a:t>May 22 	Portal available</a:t>
            </a:r>
          </a:p>
          <a:p>
            <a:pPr lvl="1"/>
            <a:r>
              <a:rPr lang="en-US" dirty="0"/>
              <a:t>June 30	Deadline for submission </a:t>
            </a:r>
          </a:p>
          <a:p>
            <a:pPr lvl="1"/>
            <a:r>
              <a:rPr lang="en-US" dirty="0"/>
              <a:t>July 31	POST sends notifications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F946E80-78C7-49CF-9CF7-B4EB09F070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POST Commission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81976F3-F457-47CB-AA0B-0232A7AEB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115F8-3398-40DD-8654-BEF681DD5C79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52187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3F34D6-E9F6-4069-89B1-3A8379A416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Administrative Suspensions</a:t>
            </a:r>
            <a:br>
              <a:rPr lang="en-US" dirty="0"/>
            </a:br>
            <a:r>
              <a:rPr lang="en-US" dirty="0"/>
              <a:t>In Service Training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AC6C0E-5AD4-4A5C-ACD7-221C3BF4E6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78325" y="1977220"/>
            <a:ext cx="8935719" cy="4108449"/>
          </a:xfrm>
        </p:spPr>
        <p:txBody>
          <a:bodyPr>
            <a:normAutofit/>
          </a:bodyPr>
          <a:lstStyle/>
          <a:p>
            <a:r>
              <a:rPr lang="en-US" sz="3200" dirty="0"/>
              <a:t>In service training requirement - Chapter 6E §9(b) </a:t>
            </a:r>
          </a:p>
          <a:p>
            <a:pPr lvl="1"/>
            <a:r>
              <a:rPr lang="en-US" sz="2800" dirty="0"/>
              <a:t>Directs POST to administratively suspend an officer who fails to complete in service training requirements  </a:t>
            </a:r>
          </a:p>
          <a:p>
            <a:pPr lvl="1"/>
            <a:r>
              <a:rPr lang="en-US" sz="2800" dirty="0"/>
              <a:t>Requirement is on a fiscal year basis ending June 30</a:t>
            </a:r>
          </a:p>
          <a:p>
            <a:pPr lvl="1"/>
            <a:r>
              <a:rPr lang="en-US" sz="2800" dirty="0"/>
              <a:t>Agencies report compliance to MPTC by September 30 </a:t>
            </a:r>
          </a:p>
          <a:p>
            <a:pPr lvl="1"/>
            <a:endParaRPr lang="en-US" sz="28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E1B4030-4F09-47AD-9096-73745A1062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POST Commission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A0BBC54-0186-4E25-8F1D-074764C116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115F8-3398-40DD-8654-BEF681DD5C79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09594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88D093-73CD-401C-B282-D3B52E8F64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Administrative Suspensions</a:t>
            </a:r>
            <a:br>
              <a:rPr lang="en-US" dirty="0"/>
            </a:br>
            <a:r>
              <a:rPr lang="en-US" dirty="0"/>
              <a:t>In Service Training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36512A-FCA8-4E2E-8D14-8AC39152DD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Compliance with FY22 (June 30, 2022)</a:t>
            </a:r>
          </a:p>
          <a:p>
            <a:pPr lvl="1"/>
            <a:r>
              <a:rPr lang="en-US" dirty="0"/>
              <a:t>POST sent notification of lack of compliance to approximately 300 officers on 12/27/22</a:t>
            </a:r>
          </a:p>
          <a:p>
            <a:pPr lvl="1"/>
            <a:r>
              <a:rPr lang="en-US" dirty="0"/>
              <a:t>MPTC routinely notifies officers who are out of compliance</a:t>
            </a:r>
          </a:p>
          <a:p>
            <a:r>
              <a:rPr lang="en-US" dirty="0"/>
              <a:t>46 individuals still not yet complied with this requirement  </a:t>
            </a:r>
          </a:p>
          <a:p>
            <a:r>
              <a:rPr lang="en-US" dirty="0"/>
              <a:t>POST will administratively suspend these individuals</a:t>
            </a:r>
          </a:p>
          <a:p>
            <a:r>
              <a:rPr lang="en-US" dirty="0"/>
              <a:t>Suspension may be lifted as soon as officer is in compliance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848BA92-8A54-47B2-B98A-5CBE2ABF74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POST Commission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AD32940-EE7A-4552-B328-C95A86EF51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115F8-3398-40DD-8654-BEF681DD5C79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42933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A6A234-ECC4-4F7A-B113-EB0D473DA9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Budget Update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679847-E27D-4BA2-8092-D549C79E81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18080" y="1889759"/>
            <a:ext cx="8935719" cy="3608834"/>
          </a:xfrm>
        </p:spPr>
        <p:txBody>
          <a:bodyPr>
            <a:normAutofit/>
          </a:bodyPr>
          <a:lstStyle/>
          <a:p>
            <a:r>
              <a:rPr lang="en-US" dirty="0"/>
              <a:t>Brief history of POST expenditures: </a:t>
            </a:r>
          </a:p>
          <a:p>
            <a:pPr lvl="1"/>
            <a:r>
              <a:rPr lang="en-US" dirty="0"/>
              <a:t>FY22 $2 million ($5 million funding)</a:t>
            </a:r>
          </a:p>
          <a:p>
            <a:pPr lvl="1"/>
            <a:r>
              <a:rPr lang="en-US" dirty="0"/>
              <a:t>FY23 $7.5 million ($5 million funding with $2.9 rollover)</a:t>
            </a:r>
          </a:p>
          <a:p>
            <a:pPr lvl="1"/>
            <a:r>
              <a:rPr lang="en-US" dirty="0"/>
              <a:t>FY24 $9.1 million projection (Commission approved)</a:t>
            </a:r>
          </a:p>
          <a:p>
            <a:r>
              <a:rPr lang="en-US" dirty="0"/>
              <a:t>House 1 budget includes $5.15 million in funding for POST</a:t>
            </a:r>
          </a:p>
          <a:p>
            <a:pPr lvl="1"/>
            <a:r>
              <a:rPr lang="en-US" dirty="0"/>
              <a:t>Virtually the same number as prior 2 years</a:t>
            </a:r>
          </a:p>
          <a:p>
            <a:r>
              <a:rPr lang="en-US" dirty="0"/>
              <a:t>Next steps: POST testifying in Joint Committee on Ways &amp; Means on April 4, 2023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05CF305-E19D-4650-B07F-C18C2848D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POST Commission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3905DAC-37AE-4618-9A8F-06909431F7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115F8-3398-40DD-8654-BEF681DD5C79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4186368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2a2c6b6e-b2ea-4611-9a92-98190716b015" xsi:nil="true"/>
    <lcf76f155ced4ddcb4097134ff3c332f xmlns="42e21ee1-8e13-46c6-b775-69c4c9f561ff">
      <Terms xmlns="http://schemas.microsoft.com/office/infopath/2007/PartnerControls"/>
    </lcf76f155ced4ddcb4097134ff3c332f>
    <DOB xmlns="42e21ee1-8e13-46c6-b775-69c4c9f561ff" xsi:nil="true"/>
    <EXPIRE xmlns="42e21ee1-8e13-46c6-b775-69c4c9f561ff" xsi:nil="true"/>
    <CERTNUM xmlns="42e21ee1-8e13-46c6-b775-69c4c9f561ff" xsi:nil="true"/>
    <Lastname xmlns="42e21ee1-8e13-46c6-b775-69c4c9f561ff" xsi:nil="true"/>
    <Firstname xmlns="42e21ee1-8e13-46c6-b775-69c4c9f561ff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6F26D5A5E6A7B48969CC172B6C19D03" ma:contentTypeVersion="17" ma:contentTypeDescription="Create a new document." ma:contentTypeScope="" ma:versionID="06105fc99a40dc0bfa0b8b05582329f8">
  <xsd:schema xmlns:xsd="http://www.w3.org/2001/XMLSchema" xmlns:xs="http://www.w3.org/2001/XMLSchema" xmlns:p="http://schemas.microsoft.com/office/2006/metadata/properties" xmlns:ns2="42e21ee1-8e13-46c6-b775-69c4c9f561ff" xmlns:ns3="2a2c6b6e-b2ea-4611-9a92-98190716b015" targetNamespace="http://schemas.microsoft.com/office/2006/metadata/properties" ma:root="true" ma:fieldsID="2bd2d5b3a7ef2d5e329cf58cd53eef9d" ns2:_="" ns3:_="">
    <xsd:import namespace="42e21ee1-8e13-46c6-b775-69c4c9f561ff"/>
    <xsd:import namespace="2a2c6b6e-b2ea-4611-9a92-98190716b01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Lastname" minOccurs="0"/>
                <xsd:element ref="ns2:Firstname" minOccurs="0"/>
                <xsd:element ref="ns2:DOB" minOccurs="0"/>
                <xsd:element ref="ns2:CERTNUM" minOccurs="0"/>
                <xsd:element ref="ns2:EXPIRE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2e21ee1-8e13-46c6-b775-69c4c9f561f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astname" ma:index="12" nillable="true" ma:displayName="Lastname" ma:format="Dropdown" ma:internalName="Lastname">
      <xsd:simpleType>
        <xsd:restriction base="dms:Text">
          <xsd:maxLength value="255"/>
        </xsd:restriction>
      </xsd:simpleType>
    </xsd:element>
    <xsd:element name="Firstname" ma:index="13" nillable="true" ma:displayName="Firstname" ma:format="Dropdown" ma:internalName="Firstname">
      <xsd:simpleType>
        <xsd:restriction base="dms:Text">
          <xsd:maxLength value="255"/>
        </xsd:restriction>
      </xsd:simpleType>
    </xsd:element>
    <xsd:element name="DOB" ma:index="14" nillable="true" ma:displayName="DOB" ma:format="DateOnly" ma:internalName="DOB">
      <xsd:simpleType>
        <xsd:restriction base="dms:DateTime"/>
      </xsd:simpleType>
    </xsd:element>
    <xsd:element name="CERTNUM" ma:index="15" nillable="true" ma:displayName="CERT NUM" ma:format="Dropdown" ma:internalName="CERTNUM">
      <xsd:simpleType>
        <xsd:restriction base="dms:Text">
          <xsd:maxLength value="255"/>
        </xsd:restriction>
      </xsd:simpleType>
    </xsd:element>
    <xsd:element name="EXPIRE" ma:index="16" nillable="true" ma:displayName="ISSUED" ma:format="DateOnly" ma:internalName="EXPIRE">
      <xsd:simpleType>
        <xsd:restriction base="dms:DateTime"/>
      </xsd:simpleType>
    </xsd:element>
    <xsd:element name="lcf76f155ced4ddcb4097134ff3c332f" ma:index="18" nillable="true" ma:taxonomy="true" ma:internalName="lcf76f155ced4ddcb4097134ff3c332f" ma:taxonomyFieldName="MediaServiceImageTags" ma:displayName="Image Tags" ma:readOnly="false" ma:fieldId="{5cf76f15-5ced-4ddc-b409-7134ff3c332f}" ma:taxonomyMulti="true" ma:sspId="9f123c60-6d59-4beb-a46f-4c7d903a1f2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23" nillable="true" ma:displayName="MediaServiceDateTaken" ma:internalName="MediaServiceDateTaken" ma:readOnly="true">
      <xsd:simpleType>
        <xsd:restriction base="dms:Text"/>
      </xsd:simpleType>
    </xsd:element>
    <xsd:element name="MediaLengthInSeconds" ma:index="24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a2c6b6e-b2ea-4611-9a92-98190716b015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9" nillable="true" ma:displayName="Taxonomy Catch All Column" ma:hidden="true" ma:list="{a4f23721-9877-44a4-af10-bff3aab4ebbd}" ma:internalName="TaxCatchAll" ma:showField="CatchAllData" ma:web="2a2c6b6e-b2ea-4611-9a92-98190716b01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05DB514-0369-424B-84FF-1907EE8318A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C6BD938-8DB5-40A7-9940-AA60B30F2FD3}">
  <ds:schemaRefs>
    <ds:schemaRef ds:uri="42e21ee1-8e13-46c6-b775-69c4c9f561ff"/>
    <ds:schemaRef ds:uri="http://purl.org/dc/terms/"/>
    <ds:schemaRef ds:uri="http://schemas.microsoft.com/office/2006/documentManagement/types"/>
    <ds:schemaRef ds:uri="2a2c6b6e-b2ea-4611-9a92-98190716b015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EE47B7EC-CE5A-4752-87DD-BE044CE23E4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2e21ee1-8e13-46c6-b775-69c4c9f561ff"/>
    <ds:schemaRef ds:uri="2a2c6b6e-b2ea-4611-9a92-98190716b01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19202</TotalTime>
  <Words>477</Words>
  <Application>Microsoft Office PowerPoint</Application>
  <PresentationFormat>Widescreen</PresentationFormat>
  <Paragraphs>71</Paragraphs>
  <Slides>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Custom Design</vt:lpstr>
      <vt:lpstr>Office Theme</vt:lpstr>
      <vt:lpstr>  </vt:lpstr>
      <vt:lpstr>Certification Update (I-P)</vt:lpstr>
      <vt:lpstr>Recertification I – P </vt:lpstr>
      <vt:lpstr>Recertification I – P</vt:lpstr>
      <vt:lpstr>Recertification I – P </vt:lpstr>
      <vt:lpstr>Administrative Suspensions In Service Training</vt:lpstr>
      <vt:lpstr>Administrative Suspensions In Service Training</vt:lpstr>
      <vt:lpstr>Budget Update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</dc:title>
  <dc:creator>Jamie Ennis</dc:creator>
  <cp:lastModifiedBy>Zuniga, Enrique (PST)</cp:lastModifiedBy>
  <cp:revision>33</cp:revision>
  <cp:lastPrinted>2023-02-16T14:33:07Z</cp:lastPrinted>
  <dcterms:created xsi:type="dcterms:W3CDTF">2022-03-11T21:15:50Z</dcterms:created>
  <dcterms:modified xsi:type="dcterms:W3CDTF">2023-03-15T19:47:44Z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0x01010026F26D5A5E6A7B48969CC172B6C19D03</vt:lpwstr>
  </property>
  <property fmtid="{D5CDD505-2E9C-101B-9397-08002B2CF9AE}" pid="3" name="MediaServiceImageTags">
    <vt:lpwstr/>
  </property>
</Properties>
</file>